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3"/>
    <p:sldId id="263" r:id="rId4"/>
    <p:sldId id="265" r:id="rId5"/>
    <p:sldId id="267" r:id="rId6"/>
    <p:sldId id="266" r:id="rId7"/>
    <p:sldId id="268" r:id="rId8"/>
    <p:sldId id="289" r:id="rId9"/>
    <p:sldId id="269" r:id="rId10"/>
    <p:sldId id="280" r:id="rId11"/>
    <p:sldId id="281" r:id="rId12"/>
    <p:sldId id="286" r:id="rId13"/>
    <p:sldId id="277" r:id="rId14"/>
    <p:sldId id="278" r:id="rId15"/>
    <p:sldId id="285" r:id="rId16"/>
    <p:sldId id="272" r:id="rId17"/>
    <p:sldId id="291" r:id="rId18"/>
    <p:sldId id="288" r:id="rId19"/>
    <p:sldId id="290" r:id="rId20"/>
    <p:sldId id="296" r:id="rId21"/>
    <p:sldId id="293" r:id="rId22"/>
    <p:sldId id="294" r:id="rId23"/>
    <p:sldId id="295" r:id="rId24"/>
    <p:sldId id="298" r:id="rId25"/>
    <p:sldId id="299" r:id="rId26"/>
    <p:sldId id="270" r:id="rId27"/>
    <p:sldId id="274" r:id="rId28"/>
    <p:sldId id="275" r:id="rId29"/>
    <p:sldId id="271" r:id="rId30"/>
    <p:sldId id="276" r:id="rId31"/>
    <p:sldId id="282" r:id="rId32"/>
    <p:sldId id="283" r:id="rId33"/>
    <p:sldId id="310" r:id="rId35"/>
    <p:sldId id="279" r:id="rId36"/>
    <p:sldId id="308" r:id="rId37"/>
    <p:sldId id="309" r:id="rId38"/>
    <p:sldId id="300" r:id="rId39"/>
    <p:sldId id="302" r:id="rId40"/>
    <p:sldId id="303" r:id="rId41"/>
    <p:sldId id="304" r:id="rId42"/>
    <p:sldId id="305" r:id="rId43"/>
    <p:sldId id="301" r:id="rId44"/>
    <p:sldId id="306" r:id="rId45"/>
    <p:sldId id="307" r:id="rId46"/>
    <p:sldId id="327" r:id="rId47"/>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0" d="100"/>
          <a:sy n="70" d="100"/>
        </p:scale>
        <p:origin x="1386" y="66"/>
      </p:cViewPr>
      <p:guideLst>
        <p:guide orient="horz" pos="2154"/>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19D3228-A128-4129-A2FC-EE59DB24EF15}"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481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solidFill>
              <a:srgbClr val="000000">
                <a:alpha val="100000"/>
              </a:srgbClr>
            </a:solidFill>
            <a:miter lim="800000"/>
          </a:ln>
        </p:spPr>
      </p:sp>
      <p:sp>
        <p:nvSpPr>
          <p:cNvPr id="3686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686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27B7A1-D729-4D90-B3A6-0B9525CDC8F6}"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任意多边形 5"/>
          <p:cNvSpPr/>
          <p:nvPr/>
        </p:nvSpPr>
        <p:spPr>
          <a:xfrm>
            <a:off x="-12700" y="4076700"/>
            <a:ext cx="9147175" cy="2062163"/>
          </a:xfrm>
          <a:custGeom>
            <a:avLst/>
            <a:gdLst>
              <a:gd name="txL" fmla="*/ 0 w 9153330"/>
              <a:gd name="txT" fmla="*/ 0 h 2062065"/>
              <a:gd name="txR" fmla="*/ 9153330 w 9153330"/>
              <a:gd name="txB" fmla="*/ 2062065 h 2062065"/>
            </a:gdLst>
            <a:ahLst/>
            <a:cxnLst>
              <a:cxn ang="0">
                <a:pos x="0" y="0"/>
              </a:cxn>
              <a:cxn ang="0">
                <a:pos x="2129535" y="727962"/>
              </a:cxn>
              <a:cxn ang="0">
                <a:pos x="4584547" y="671964"/>
              </a:cxn>
              <a:cxn ang="0">
                <a:pos x="6714082" y="1614581"/>
              </a:cxn>
              <a:cxn ang="0">
                <a:pos x="9122596" y="2062555"/>
              </a:cxn>
            </a:cxnLst>
            <a:rect l="txL" t="txT" r="txR" b="txB"/>
            <a:pathLst>
              <a:path w="9153330" h="2062065">
                <a:moveTo>
                  <a:pt x="0" y="0"/>
                </a:moveTo>
                <a:cubicBezTo>
                  <a:pt x="685022" y="307910"/>
                  <a:pt x="1370045" y="615820"/>
                  <a:pt x="2136710" y="727787"/>
                </a:cubicBezTo>
                <a:cubicBezTo>
                  <a:pt x="2903375" y="839754"/>
                  <a:pt x="3833327" y="524069"/>
                  <a:pt x="4599992" y="671804"/>
                </a:cubicBezTo>
                <a:cubicBezTo>
                  <a:pt x="5366657" y="819539"/>
                  <a:pt x="5977812" y="1382486"/>
                  <a:pt x="6736702" y="1614196"/>
                </a:cubicBezTo>
                <a:cubicBezTo>
                  <a:pt x="7495592" y="1845906"/>
                  <a:pt x="8324461" y="1953985"/>
                  <a:pt x="9153330" y="2062065"/>
                </a:cubicBezTo>
              </a:path>
            </a:pathLst>
          </a:custGeom>
          <a:noFill/>
          <a:ln w="12700" cap="flat" cmpd="sng">
            <a:solidFill>
              <a:srgbClr val="0EB1E7">
                <a:alpha val="100000"/>
              </a:srgbClr>
            </a:solidFill>
            <a:prstDash val="solid"/>
            <a:miter lim="800000"/>
            <a:headEnd type="none" w="med" len="med"/>
            <a:tailEnd type="none" w="med" len="med"/>
          </a:ln>
        </p:spPr>
        <p:txBody>
          <a:bodyPr/>
          <a:p>
            <a:endParaRPr lang="zh-CN" altLang="en-US"/>
          </a:p>
        </p:txBody>
      </p:sp>
      <p:sp>
        <p:nvSpPr>
          <p:cNvPr id="3075" name="任意多边形 6"/>
          <p:cNvSpPr/>
          <p:nvPr/>
        </p:nvSpPr>
        <p:spPr>
          <a:xfrm>
            <a:off x="-22225" y="4505325"/>
            <a:ext cx="8858250" cy="2343150"/>
          </a:xfrm>
          <a:custGeom>
            <a:avLst/>
            <a:gdLst>
              <a:gd name="txL" fmla="*/ 0 w 8864082"/>
              <a:gd name="txT" fmla="*/ 0 h 2343480"/>
              <a:gd name="txR" fmla="*/ 8864082 w 8864082"/>
              <a:gd name="txB" fmla="*/ 2343480 h 2343480"/>
            </a:gdLst>
            <a:ahLst/>
            <a:cxnLst>
              <a:cxn ang="0">
                <a:pos x="0" y="1497"/>
              </a:cxn>
              <a:cxn ang="0">
                <a:pos x="1683293" y="971195"/>
              </a:cxn>
              <a:cxn ang="0">
                <a:pos x="4854579" y="29469"/>
              </a:cxn>
              <a:cxn ang="0">
                <a:pos x="8834961" y="2341830"/>
              </a:cxn>
            </a:cxnLst>
            <a:rect l="txL" t="txT" r="txR" b="txB"/>
            <a:pathLst>
              <a:path w="8864082" h="2343480">
                <a:moveTo>
                  <a:pt x="0" y="1497"/>
                </a:moveTo>
                <a:cubicBezTo>
                  <a:pt x="438539" y="484356"/>
                  <a:pt x="877078" y="967215"/>
                  <a:pt x="1688841" y="971880"/>
                </a:cubicBezTo>
                <a:cubicBezTo>
                  <a:pt x="2500604" y="976545"/>
                  <a:pt x="3674707" y="-199111"/>
                  <a:pt x="4870580" y="29489"/>
                </a:cubicBezTo>
                <a:cubicBezTo>
                  <a:pt x="6066453" y="258089"/>
                  <a:pt x="7465267" y="1300784"/>
                  <a:pt x="8864082" y="2343480"/>
                </a:cubicBezTo>
              </a:path>
            </a:pathLst>
          </a:custGeom>
          <a:noFill/>
          <a:ln w="12700" cap="flat" cmpd="sng">
            <a:solidFill>
              <a:srgbClr val="0EB1E7">
                <a:alpha val="100000"/>
              </a:srgbClr>
            </a:solidFill>
            <a:prstDash val="solid"/>
            <a:miter lim="800000"/>
            <a:headEnd type="none" w="med" len="med"/>
            <a:tailEnd type="none" w="med" len="med"/>
          </a:ln>
        </p:spPr>
        <p:txBody>
          <a:bodyPr/>
          <a:p>
            <a:endParaRPr lang="zh-CN" altLang="en-US"/>
          </a:p>
        </p:txBody>
      </p:sp>
      <p:sp>
        <p:nvSpPr>
          <p:cNvPr id="3076" name="TextBox 7"/>
          <p:cNvSpPr/>
          <p:nvPr/>
        </p:nvSpPr>
        <p:spPr>
          <a:xfrm>
            <a:off x="1003300" y="2173288"/>
            <a:ext cx="6969125"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5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公司系统软件讲解</a:t>
            </a:r>
            <a:r>
              <a:rPr lang="en-US" altLang="zh-CN" sz="5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5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7" name="Picture 4"/>
          <p:cNvPicPr>
            <a:picLocks noChangeAspect="1"/>
          </p:cNvPicPr>
          <p:nvPr/>
        </p:nvPicPr>
        <p:blipFill>
          <a:blip r:embed="rId1"/>
          <a:stretch>
            <a:fillRect/>
          </a:stretch>
        </p:blipFill>
        <p:spPr>
          <a:xfrm>
            <a:off x="151130" y="-517525"/>
            <a:ext cx="9144000" cy="6858000"/>
          </a:xfrm>
          <a:prstGeom prst="rect">
            <a:avLst/>
          </a:prstGeom>
          <a:noFill/>
          <a:ln w="9525">
            <a:noFill/>
          </a:ln>
        </p:spPr>
      </p:pic>
      <p:sp>
        <p:nvSpPr>
          <p:cNvPr id="2" name="文本框 1"/>
          <p:cNvSpPr txBox="1"/>
          <p:nvPr/>
        </p:nvSpPr>
        <p:spPr>
          <a:xfrm>
            <a:off x="151130" y="280353"/>
            <a:ext cx="4679950" cy="5262245"/>
          </a:xfrm>
          <a:prstGeom prst="rect">
            <a:avLst/>
          </a:prstGeom>
          <a:noFill/>
        </p:spPr>
        <p:txBody>
          <a:bodyPr wrap="square">
            <a:spAutoFit/>
          </a:bodyPr>
          <a:lstStyle/>
          <a:p>
            <a:pPr defTabSz="914400"/>
            <a:endParaRPr lang="en-US" altLang="zh-CN" sz="3200" b="1">
              <a:latin typeface="Verdana" panose="020B0604030504040204" pitchFamily="2" charset="0"/>
              <a:ea typeface="隶书" panose="02010509060101010101" pitchFamily="1" charset="-122"/>
              <a:sym typeface="+mn-ea"/>
            </a:endParaRPr>
          </a:p>
          <a:p>
            <a:pPr defTabSz="914400"/>
            <a:endParaRPr lang="en-US" altLang="zh-CN" sz="3200" b="1">
              <a:latin typeface="Verdana" panose="020B0604030504040204" pitchFamily="2" charset="0"/>
              <a:ea typeface="隶书" panose="02010509060101010101" pitchFamily="1" charset="-122"/>
              <a:sym typeface="+mn-ea"/>
            </a:endParaRPr>
          </a:p>
          <a:p>
            <a:pPr defTabSz="914400"/>
            <a:endParaRPr lang="en-US" altLang="zh-CN" sz="3200" b="1">
              <a:latin typeface="Verdana" panose="020B0604030504040204" pitchFamily="2" charset="0"/>
              <a:ea typeface="隶书" panose="02010509060101010101" pitchFamily="1" charset="-122"/>
              <a:sym typeface="+mn-ea"/>
            </a:endParaRPr>
          </a:p>
          <a:p>
            <a:pPr defTabSz="914400"/>
            <a:endParaRPr lang="en-US" altLang="zh-CN" sz="3200" b="1">
              <a:latin typeface="Verdana" panose="020B0604030504040204" pitchFamily="2" charset="0"/>
              <a:ea typeface="隶书" panose="02010509060101010101" pitchFamily="1" charset="-122"/>
              <a:sym typeface="+mn-ea"/>
            </a:endParaRPr>
          </a:p>
          <a:p>
            <a:pPr defTabSz="914400"/>
            <a:endParaRPr lang="en-US" altLang="zh-CN" sz="3200" b="1">
              <a:latin typeface="Verdana" panose="020B0604030504040204" pitchFamily="2" charset="0"/>
              <a:ea typeface="隶书" panose="02010509060101010101" pitchFamily="1" charset="-122"/>
              <a:sym typeface="+mn-ea"/>
            </a:endParaRPr>
          </a:p>
          <a:p>
            <a:pPr defTabSz="914400"/>
            <a:r>
              <a:rPr lang="en-US" altLang="zh-CN" sz="4400" b="1">
                <a:latin typeface="Verdana" panose="020B0604030504040204" pitchFamily="2" charset="0"/>
                <a:ea typeface="隶书" panose="02010509060101010101" pitchFamily="1" charset="-122"/>
                <a:sym typeface="+mn-ea"/>
              </a:rPr>
              <a:t>《</a:t>
            </a:r>
            <a:r>
              <a:rPr lang="zh-CN" altLang="en-US" sz="4400" b="1">
                <a:latin typeface="Verdana" panose="020B0604030504040204" pitchFamily="2" charset="0"/>
                <a:ea typeface="隶书" panose="02010509060101010101" pitchFamily="1" charset="-122"/>
                <a:sym typeface="+mn-ea"/>
              </a:rPr>
              <a:t>共产党宣言</a:t>
            </a:r>
            <a:r>
              <a:rPr lang="en-US" altLang="zh-CN" sz="4400" b="1">
                <a:latin typeface="Verdana" panose="020B0604030504040204" pitchFamily="2" charset="0"/>
                <a:ea typeface="隶书" panose="02010509060101010101" pitchFamily="1" charset="-122"/>
                <a:sym typeface="+mn-ea"/>
              </a:rPr>
              <a:t>》</a:t>
            </a:r>
            <a:br>
              <a:rPr lang="en-US" altLang="zh-CN" sz="4400" b="1">
                <a:latin typeface="Verdana" panose="020B0604030504040204" pitchFamily="2" charset="0"/>
                <a:ea typeface="隶书" panose="02010509060101010101" pitchFamily="1" charset="-122"/>
                <a:sym typeface="+mn-ea"/>
              </a:rPr>
            </a:br>
            <a:r>
              <a:rPr lang="zh-CN" altLang="en-US" sz="4400" b="1">
                <a:latin typeface="Verdana" panose="020B0604030504040204" pitchFamily="2" charset="0"/>
                <a:ea typeface="隶书" panose="02010509060101010101" pitchFamily="1" charset="-122"/>
                <a:sym typeface="+mn-ea"/>
              </a:rPr>
              <a:t>解读与当代意义</a:t>
            </a:r>
            <a:endParaRPr lang="zh-CN" altLang="en-US" sz="4400" b="1">
              <a:latin typeface="Verdana" panose="020B0604030504040204" pitchFamily="2" charset="0"/>
              <a:ea typeface="隶书" panose="02010509060101010101" pitchFamily="1" charset="-122"/>
              <a:sym typeface="+mn-ea"/>
            </a:endParaRPr>
          </a:p>
          <a:p>
            <a:pPr defTabSz="914400"/>
            <a:endParaRPr kumimoji="0" lang="en-US" altLang="zh-CN" sz="4400" b="1" kern="1200" cap="none" spc="0" normalizeH="0" baseline="0" noProof="0" dirty="0">
              <a:solidFill>
                <a:schemeClr val="accent6">
                  <a:lumMod val="60000"/>
                  <a:lumOff val="40000"/>
                </a:schemeClr>
              </a:solidFill>
              <a:latin typeface="楷体" panose="02010609060101010101" pitchFamily="49" charset="-122"/>
              <a:ea typeface="楷体" panose="02010609060101010101" pitchFamily="49" charset="-122"/>
              <a:cs typeface="+mn-cs"/>
            </a:endParaRPr>
          </a:p>
          <a:p>
            <a:pPr defTabSz="914400"/>
            <a:r>
              <a:rPr kumimoji="0" lang="zh-CN" altLang="en-US" sz="4400" b="1" kern="1200" cap="none" spc="0" normalizeH="0" baseline="0" noProof="0" dirty="0">
                <a:solidFill>
                  <a:schemeClr val="accent6">
                    <a:lumMod val="60000"/>
                    <a:lumOff val="40000"/>
                  </a:schemeClr>
                </a:solidFill>
                <a:latin typeface="楷体" panose="02010609060101010101" pitchFamily="49" charset="-122"/>
                <a:ea typeface="楷体" panose="02010609060101010101" pitchFamily="49" charset="-122"/>
                <a:cs typeface="+mn-cs"/>
              </a:rPr>
              <a:t>     </a:t>
            </a:r>
            <a:r>
              <a:rPr kumimoji="0" lang="zh-CN" altLang="en-US" sz="4400" b="1" kern="1200" cap="none" spc="0" normalizeH="0" baseline="0">
                <a:latin typeface="Verdana" panose="020B0604030504040204" pitchFamily="2" charset="0"/>
                <a:ea typeface="隶书" panose="02010509060101010101" pitchFamily="1" charset="-122"/>
                <a:cs typeface="+mn-cs"/>
              </a:rPr>
              <a:t>王 雨</a:t>
            </a:r>
            <a:endParaRPr kumimoji="0" lang="zh-CN" altLang="en-US" sz="4400" b="1" kern="1200" cap="none" spc="0" normalizeH="0" baseline="0" noProof="0" dirty="0">
              <a:solidFill>
                <a:schemeClr val="accent6">
                  <a:lumMod val="60000"/>
                  <a:lumOff val="40000"/>
                </a:schemeClr>
              </a:solidFill>
              <a:latin typeface="华文行楷" panose="02010800040101010101" charset="-122"/>
              <a:ea typeface="华文行楷" panose="02010800040101010101" charset="-122"/>
              <a:cs typeface="+mn-cs"/>
            </a:endParaRPr>
          </a:p>
        </p:txBody>
      </p:sp>
      <p:pic>
        <p:nvPicPr>
          <p:cNvPr id="4100" name="图片 4099" descr="马克思"/>
          <p:cNvPicPr>
            <a:picLocks noChangeAspect="1"/>
          </p:cNvPicPr>
          <p:nvPr/>
        </p:nvPicPr>
        <p:blipFill>
          <a:blip r:embed="rId2"/>
          <a:stretch>
            <a:fillRect/>
          </a:stretch>
        </p:blipFill>
        <p:spPr>
          <a:xfrm>
            <a:off x="5987415" y="-99695"/>
            <a:ext cx="2493963" cy="2781300"/>
          </a:xfrm>
          <a:prstGeom prst="rect">
            <a:avLst/>
          </a:prstGeom>
          <a:noFill/>
          <a:ln w="9525">
            <a:noFill/>
          </a:ln>
        </p:spPr>
      </p:pic>
      <p:pic>
        <p:nvPicPr>
          <p:cNvPr id="4101" name="图片 4100" descr="恩格斯"/>
          <p:cNvPicPr>
            <a:picLocks noChangeAspect="1"/>
          </p:cNvPicPr>
          <p:nvPr/>
        </p:nvPicPr>
        <p:blipFill>
          <a:blip r:embed="rId3"/>
          <a:stretch>
            <a:fillRect/>
          </a:stretch>
        </p:blipFill>
        <p:spPr>
          <a:xfrm>
            <a:off x="5987415" y="3097530"/>
            <a:ext cx="2449513" cy="2768600"/>
          </a:xfrm>
          <a:prstGeom prst="rect">
            <a:avLst/>
          </a:prstGeom>
          <a:noFill/>
          <a:ln w="9525">
            <a:noFill/>
          </a:ln>
        </p:spPr>
      </p:pic>
    </p:spTree>
  </p:cSld>
  <p:clrMapOvr>
    <a:masterClrMapping/>
  </p:clrMapOvr>
  <p:transition spd="slow" advTm="88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6"/>
                                        </p:tgtEl>
                                        <p:attrNameLst>
                                          <p:attrName>ppt_y</p:attrName>
                                        </p:attrNameLst>
                                      </p:cBhvr>
                                      <p:tavLst>
                                        <p:tav tm="0">
                                          <p:val>
                                            <p:strVal val="#ppt_y"/>
                                          </p:val>
                                        </p:tav>
                                        <p:tav tm="100000">
                                          <p:val>
                                            <p:strVal val="#ppt_y"/>
                                          </p:val>
                                        </p:tav>
                                      </p:tavLst>
                                    </p:anim>
                                    <p:anim calcmode="lin" valueType="num">
                                      <p:cBhvr>
                                        <p:cTn id="9"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6"/>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2291" name="标题 1"/>
          <p:cNvSpPr>
            <a:spLocks noGrp="1"/>
          </p:cNvSpPr>
          <p:nvPr>
            <p:ph type="title"/>
          </p:nvPr>
        </p:nvSpPr>
        <p:spPr>
          <a:ln/>
        </p:spPr>
        <p:txBody>
          <a:bodyPr vert="horz" wrap="square" lIns="91440" tIns="45720" rIns="91440" bIns="45720" anchor="ctr"/>
          <a:p>
            <a:r>
              <a:rPr lang="en-US" altLang="zh-CN" dirty="0"/>
              <a:t>2</a:t>
            </a:r>
            <a:r>
              <a:rPr lang="zh-CN" altLang="en-US" dirty="0"/>
              <a:t> </a:t>
            </a:r>
            <a:r>
              <a:rPr lang="en-US" altLang="zh-CN" dirty="0"/>
              <a:t>《</a:t>
            </a:r>
            <a:r>
              <a:rPr lang="zh-CN" altLang="en-US" dirty="0"/>
              <a:t>共产党宣言</a:t>
            </a:r>
            <a:r>
              <a:rPr lang="en-US" altLang="zh-CN" dirty="0"/>
              <a:t>》</a:t>
            </a:r>
            <a:r>
              <a:rPr lang="zh-CN" altLang="en-US" dirty="0"/>
              <a:t>的历史背景</a:t>
            </a:r>
            <a:endParaRPr lang="zh-CN" altLang="en-US" dirty="0"/>
          </a:p>
        </p:txBody>
      </p:sp>
      <p:sp>
        <p:nvSpPr>
          <p:cNvPr id="12292" name="矩形 8"/>
          <p:cNvSpPr/>
          <p:nvPr/>
        </p:nvSpPr>
        <p:spPr>
          <a:xfrm>
            <a:off x="492125" y="1457325"/>
            <a:ext cx="86868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285750" lvl="0" indent="-285750">
              <a:spcBef>
                <a:spcPct val="0"/>
              </a:spcBef>
              <a:buFont typeface="Wingdings" panose="05000000000000000000" pitchFamily="2" charset="2"/>
              <a:buChar char="Ø"/>
            </a:pPr>
            <a:r>
              <a:rPr lang="zh-CN" altLang="en-US" sz="2800" b="1" dirty="0">
                <a:latin typeface="Arial" panose="020B0604020202020204" pitchFamily="34" charset="0"/>
              </a:rPr>
              <a:t>空想社会主义的产生发展提供了可贵的材料</a:t>
            </a:r>
            <a:endParaRPr lang="zh-CN" altLang="en-US" sz="2800" b="1" dirty="0">
              <a:latin typeface="Arial" panose="020B0604020202020204" pitchFamily="34" charset="0"/>
            </a:endParaRPr>
          </a:p>
        </p:txBody>
      </p:sp>
      <p:sp>
        <p:nvSpPr>
          <p:cNvPr id="3" name="矩形 2"/>
          <p:cNvSpPr/>
          <p:nvPr/>
        </p:nvSpPr>
        <p:spPr>
          <a:xfrm>
            <a:off x="457200" y="3141663"/>
            <a:ext cx="8569325" cy="30464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16-17</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世纪，文学描述的阶段。莫尔</a:t>
            </a: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乌托邦</a:t>
            </a: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，康帕内拉</a:t>
            </a: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太阳城</a:t>
            </a: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，闵采尔提出“千年太平之国”。</a:t>
            </a:r>
            <a:endPar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17-18</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世纪，法典论证的阶段。温斯坦莱，摩莱里，马布利，巴贝夫。</a:t>
            </a:r>
            <a:endPar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19</a:t>
            </a:r>
            <a:r>
              <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世纪初期，批判设计阶段。三大空想社会主义者：圣西门，傅里叶，欧文。</a:t>
            </a:r>
            <a:endParaRPr kumimoji="0" lang="zh-CN" alt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endParaRPr>
          </a:p>
        </p:txBody>
      </p:sp>
      <p:sp>
        <p:nvSpPr>
          <p:cNvPr id="12294" name="矩形 4"/>
          <p:cNvSpPr/>
          <p:nvPr/>
        </p:nvSpPr>
        <p:spPr>
          <a:xfrm>
            <a:off x="900113" y="2266950"/>
            <a:ext cx="7056437"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b="1" dirty="0">
                <a:solidFill>
                  <a:srgbClr val="00B050"/>
                </a:solidFill>
                <a:latin typeface="黑体" panose="02010609060101010101" pitchFamily="49" charset="-122"/>
                <a:ea typeface="黑体" panose="02010609060101010101" pitchFamily="49" charset="-122"/>
              </a:rPr>
              <a:t>空想社会主义走过了三个发展阶段达到了最高水平</a:t>
            </a:r>
            <a:endParaRPr lang="zh-CN" altLang="en-US" sz="2400" b="1" dirty="0">
              <a:solidFill>
                <a:srgbClr val="00B050"/>
              </a:solidFill>
              <a:latin typeface="黑体" panose="02010609060101010101" pitchFamily="49" charset="-122"/>
              <a:ea typeface="黑体" panose="02010609060101010101" pitchFamily="49" charset="-122"/>
            </a:endParaRPr>
          </a:p>
        </p:txBody>
      </p:sp>
    </p:spTree>
  </p:cSld>
  <p:clrMapOvr>
    <a:masterClrMapping/>
  </p:clrMapOvr>
  <p:transition spd="slow" advTm="1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3315" name="标题 1"/>
          <p:cNvSpPr>
            <a:spLocks noGrp="1"/>
          </p:cNvSpPr>
          <p:nvPr>
            <p:ph type="title"/>
          </p:nvPr>
        </p:nvSpPr>
        <p:spPr>
          <a:ln/>
        </p:spPr>
        <p:txBody>
          <a:bodyPr vert="horz" wrap="square" lIns="91440" tIns="45720" rIns="91440" bIns="45720" anchor="ctr"/>
          <a:p>
            <a:r>
              <a:rPr lang="en-US" altLang="zh-CN" dirty="0"/>
              <a:t>2</a:t>
            </a:r>
            <a:r>
              <a:rPr lang="zh-CN" altLang="en-US" dirty="0"/>
              <a:t> </a:t>
            </a:r>
            <a:r>
              <a:rPr lang="en-US" altLang="zh-CN" dirty="0"/>
              <a:t>《</a:t>
            </a:r>
            <a:r>
              <a:rPr lang="zh-CN" altLang="en-US" dirty="0"/>
              <a:t>共产党宣言</a:t>
            </a:r>
            <a:r>
              <a:rPr lang="en-US" altLang="zh-CN" dirty="0"/>
              <a:t>》</a:t>
            </a:r>
            <a:r>
              <a:rPr lang="zh-CN" altLang="en-US" dirty="0"/>
              <a:t>的历史背景</a:t>
            </a:r>
            <a:endParaRPr lang="zh-CN" altLang="en-US" dirty="0"/>
          </a:p>
        </p:txBody>
      </p:sp>
      <p:sp>
        <p:nvSpPr>
          <p:cNvPr id="9" name="矩形 8"/>
          <p:cNvSpPr/>
          <p:nvPr/>
        </p:nvSpPr>
        <p:spPr>
          <a:xfrm>
            <a:off x="492125" y="1457325"/>
            <a:ext cx="8686800" cy="954088"/>
          </a:xfrm>
          <a:prstGeom prst="rect">
            <a:avLst/>
          </a:prstGeom>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altLang="zh-CN"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宣言</a:t>
            </a:r>
            <a:r>
              <a:rPr kumimoji="0" lang="en-US" altLang="zh-CN"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是在马、恩进行理论研究和进行理论斗争</a:t>
            </a:r>
            <a:endParaRPr kumimoji="0" lang="en-US" altLang="zh-CN"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取得成效的基础上产生的</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7" name="矩形 2"/>
          <p:cNvSpPr/>
          <p:nvPr/>
        </p:nvSpPr>
        <p:spPr>
          <a:xfrm>
            <a:off x="457200" y="2825750"/>
            <a:ext cx="8569325" cy="30845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zh-CN" altLang="en-US" sz="2400" dirty="0">
                <a:solidFill>
                  <a:srgbClr val="000000"/>
                </a:solidFill>
                <a:latin typeface="黑体" panose="02010609060101010101" pitchFamily="49" charset="-122"/>
                <a:ea typeface="黑体" panose="02010609060101010101" pitchFamily="49" charset="-122"/>
              </a:rPr>
              <a:t>马、恩在总结工人运动经验的基础上，从事了大量艰苦的科学理论研究，并同当时流行的各种非科学、反动的思潮进行斗争。</a:t>
            </a:r>
            <a:endParaRPr lang="en-US" altLang="zh-CN" sz="2400" dirty="0">
              <a:solidFill>
                <a:srgbClr val="000000"/>
              </a:solidFill>
              <a:latin typeface="黑体" panose="02010609060101010101" pitchFamily="49" charset="-122"/>
              <a:ea typeface="黑体" panose="02010609060101010101" pitchFamily="49" charset="-122"/>
            </a:endParaRPr>
          </a:p>
          <a:p>
            <a:pPr marL="0" lvl="0" indent="0" eaLnBrk="1" hangingPunct="1">
              <a:lnSpc>
                <a:spcPct val="90000"/>
              </a:lnSpc>
              <a:spcBef>
                <a:spcPct val="0"/>
              </a:spcBef>
              <a:buNone/>
            </a:pPr>
            <a:endParaRPr lang="en-US" altLang="zh-CN" sz="2400" dirty="0">
              <a:solidFill>
                <a:srgbClr val="000000"/>
              </a:solidFill>
              <a:latin typeface="黑体" panose="02010609060101010101" pitchFamily="49" charset="-122"/>
              <a:ea typeface="黑体" panose="02010609060101010101" pitchFamily="49" charset="-122"/>
            </a:endParaRPr>
          </a:p>
          <a:p>
            <a:pPr marL="0" lvl="0" indent="0" eaLnBrk="1" hangingPunct="1">
              <a:lnSpc>
                <a:spcPct val="90000"/>
              </a:lnSpc>
              <a:spcBef>
                <a:spcPct val="0"/>
              </a:spcBef>
              <a:buNone/>
            </a:pPr>
            <a:r>
              <a:rPr lang="en-US" altLang="zh-CN" sz="2400" dirty="0">
                <a:solidFill>
                  <a:srgbClr val="000000"/>
                </a:solidFill>
                <a:latin typeface="黑体" panose="02010609060101010101" pitchFamily="49" charset="-122"/>
                <a:ea typeface="黑体" panose="02010609060101010101" pitchFamily="49" charset="-122"/>
              </a:rPr>
              <a:t>1844</a:t>
            </a:r>
            <a:r>
              <a:rPr lang="zh-CN" altLang="en-US" sz="2400" dirty="0">
                <a:solidFill>
                  <a:srgbClr val="000000"/>
                </a:solidFill>
                <a:latin typeface="黑体" panose="02010609060101010101" pitchFamily="49" charset="-122"/>
                <a:ea typeface="黑体" panose="02010609060101010101" pitchFamily="49" charset="-122"/>
              </a:rPr>
              <a:t>年两人合写了</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神圣家族</a:t>
            </a:r>
            <a:r>
              <a:rPr lang="en-US" altLang="zh-CN"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Times New Roman" panose="02020603050405020304" pitchFamily="18" charset="0"/>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提出了辩证唯物论和历史唯物论的许多重要原理。</a:t>
            </a:r>
            <a:endParaRPr lang="en-US" altLang="zh-CN" sz="2400" dirty="0">
              <a:solidFill>
                <a:srgbClr val="000000"/>
              </a:solidFill>
              <a:latin typeface="黑体" panose="02010609060101010101" pitchFamily="49" charset="-122"/>
              <a:ea typeface="黑体" panose="02010609060101010101" pitchFamily="49" charset="-122"/>
            </a:endParaRPr>
          </a:p>
          <a:p>
            <a:pPr marL="0" lvl="0" indent="0" eaLnBrk="1" hangingPunct="1">
              <a:lnSpc>
                <a:spcPct val="90000"/>
              </a:lnSpc>
              <a:spcBef>
                <a:spcPct val="0"/>
              </a:spcBef>
              <a:buNone/>
            </a:pPr>
            <a:endParaRPr lang="zh-CN" altLang="en-US" sz="2400" dirty="0">
              <a:solidFill>
                <a:srgbClr val="000000"/>
              </a:solidFill>
              <a:latin typeface="黑体" panose="02010609060101010101" pitchFamily="49" charset="-122"/>
              <a:ea typeface="黑体" panose="02010609060101010101" pitchFamily="49" charset="-122"/>
            </a:endParaRPr>
          </a:p>
          <a:p>
            <a:pPr marL="0" lvl="0" indent="0" eaLnBrk="1" hangingPunct="1">
              <a:lnSpc>
                <a:spcPct val="90000"/>
              </a:lnSpc>
              <a:spcBef>
                <a:spcPct val="0"/>
              </a:spcBef>
              <a:buNone/>
            </a:pPr>
            <a:r>
              <a:rPr lang="en-US" altLang="zh-CN" sz="2400" dirty="0">
                <a:solidFill>
                  <a:srgbClr val="000000"/>
                </a:solidFill>
                <a:latin typeface="黑体" panose="02010609060101010101" pitchFamily="49" charset="-122"/>
                <a:ea typeface="黑体" panose="02010609060101010101" pitchFamily="49" charset="-122"/>
              </a:rPr>
              <a:t>1847</a:t>
            </a:r>
            <a:r>
              <a:rPr lang="zh-CN" altLang="en-US" sz="2400" dirty="0">
                <a:solidFill>
                  <a:srgbClr val="000000"/>
                </a:solidFill>
                <a:latin typeface="黑体" panose="02010609060101010101" pitchFamily="49" charset="-122"/>
                <a:ea typeface="黑体" panose="02010609060101010101" pitchFamily="49" charset="-122"/>
              </a:rPr>
              <a:t>年马克思写了</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哲学的贫困</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，进一步阐述了马克思主义的基本观点，奠定了马克思主义政治经济学的初步基础。</a:t>
            </a:r>
            <a:endParaRPr lang="en-US" altLang="zh-CN" sz="2400" dirty="0">
              <a:solidFill>
                <a:srgbClr val="000000"/>
              </a:solidFill>
              <a:latin typeface="黑体" panose="02010609060101010101" pitchFamily="49" charset="-122"/>
              <a:ea typeface="黑体" panose="02010609060101010101" pitchFamily="49" charset="-122"/>
            </a:endParaRPr>
          </a:p>
          <a:p>
            <a:pPr marL="0" lvl="0" indent="0" eaLnBrk="1" hangingPunct="1">
              <a:lnSpc>
                <a:spcPct val="90000"/>
              </a:lnSpc>
              <a:spcBef>
                <a:spcPct val="0"/>
              </a:spcBef>
              <a:buNone/>
            </a:pPr>
            <a:endParaRPr lang="zh-CN" altLang="en-US"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slow" advTm="2147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4339" name="标题 1"/>
          <p:cNvSpPr>
            <a:spLocks noGrp="1"/>
          </p:cNvSpPr>
          <p:nvPr>
            <p:ph type="title"/>
          </p:nvPr>
        </p:nvSpPr>
        <p:spPr>
          <a:ln/>
        </p:spPr>
        <p:txBody>
          <a:bodyPr vert="horz" wrap="square" lIns="91440" tIns="45720" rIns="91440" bIns="45720" anchor="ctr"/>
          <a:p>
            <a:r>
              <a:rPr lang="en-US" altLang="zh-CN" dirty="0"/>
              <a:t>3</a:t>
            </a:r>
            <a:r>
              <a:rPr lang="zh-CN" altLang="en-US" dirty="0"/>
              <a:t> </a:t>
            </a:r>
            <a:r>
              <a:rPr lang="en-US" altLang="zh-CN" dirty="0"/>
              <a:t>《</a:t>
            </a:r>
            <a:r>
              <a:rPr lang="zh-CN" altLang="en-US" dirty="0"/>
              <a:t>共产党宣言</a:t>
            </a:r>
            <a:r>
              <a:rPr lang="en-US" altLang="zh-CN" dirty="0"/>
              <a:t>》</a:t>
            </a:r>
            <a:r>
              <a:rPr lang="zh-CN" altLang="en-US" dirty="0"/>
              <a:t>的历史意义</a:t>
            </a:r>
            <a:endParaRPr lang="zh-CN" altLang="en-US" dirty="0"/>
          </a:p>
        </p:txBody>
      </p:sp>
      <p:sp>
        <p:nvSpPr>
          <p:cNvPr id="14340" name="矩形 4"/>
          <p:cNvSpPr/>
          <p:nvPr/>
        </p:nvSpPr>
        <p:spPr>
          <a:xfrm>
            <a:off x="407988" y="1747838"/>
            <a:ext cx="8736012" cy="5222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en-US" altLang="zh-CN" sz="2800" b="1" dirty="0">
                <a:solidFill>
                  <a:srgbClr val="C00000"/>
                </a:solidFill>
                <a:latin typeface="华文楷体" panose="02010600040101010101" pitchFamily="2" charset="-122"/>
                <a:ea typeface="华文楷体" panose="02010600040101010101" pitchFamily="2" charset="-122"/>
              </a:rPr>
              <a:t>《</a:t>
            </a:r>
            <a:r>
              <a:rPr lang="zh-CN" altLang="en-US" sz="2800" b="1" dirty="0">
                <a:solidFill>
                  <a:srgbClr val="C00000"/>
                </a:solidFill>
                <a:latin typeface="华文楷体" panose="02010600040101010101" pitchFamily="2" charset="-122"/>
                <a:ea typeface="华文楷体" panose="02010600040101010101" pitchFamily="2" charset="-122"/>
              </a:rPr>
              <a:t>共产党宣言</a:t>
            </a:r>
            <a:r>
              <a:rPr lang="en-US" altLang="zh-CN" sz="2800" b="1" dirty="0">
                <a:solidFill>
                  <a:srgbClr val="C00000"/>
                </a:solidFill>
                <a:latin typeface="华文楷体" panose="02010600040101010101" pitchFamily="2" charset="-122"/>
                <a:ea typeface="华文楷体" panose="02010600040101010101" pitchFamily="2" charset="-122"/>
              </a:rPr>
              <a:t>》</a:t>
            </a:r>
            <a:r>
              <a:rPr lang="zh-CN" altLang="en-US" sz="2800" b="1" dirty="0">
                <a:solidFill>
                  <a:srgbClr val="C00000"/>
                </a:solidFill>
                <a:latin typeface="华文楷体" panose="02010600040101010101" pitchFamily="2" charset="-122"/>
                <a:ea typeface="华文楷体" panose="02010600040101010101" pitchFamily="2" charset="-122"/>
              </a:rPr>
              <a:t>的发表标志着科学社会主义的诞生</a:t>
            </a:r>
            <a:endParaRPr lang="zh-CN" altLang="en-US" sz="2800" dirty="0">
              <a:solidFill>
                <a:srgbClr val="C00000"/>
              </a:solidFill>
              <a:latin typeface="Arial" panose="020B0604020202020204" pitchFamily="34" charset="0"/>
            </a:endParaRPr>
          </a:p>
        </p:txBody>
      </p:sp>
      <p:sp>
        <p:nvSpPr>
          <p:cNvPr id="14341" name="矩形 5"/>
          <p:cNvSpPr/>
          <p:nvPr/>
        </p:nvSpPr>
        <p:spPr>
          <a:xfrm>
            <a:off x="708025" y="2747963"/>
            <a:ext cx="8135938" cy="27511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nSpc>
                <a:spcPct val="90000"/>
              </a:lnSpc>
              <a:spcBef>
                <a:spcPct val="0"/>
              </a:spcBef>
              <a:buNone/>
            </a:pPr>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它是科学社会主义第一个纲领性文献。</a:t>
            </a:r>
            <a:endParaRPr lang="en-US" altLang="zh-CN"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endParaRPr lang="zh-CN" altLang="en-US"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它第一次全面、系统地阐述了科学社会主义的基本原理。</a:t>
            </a:r>
            <a:endParaRPr lang="en-US" altLang="zh-CN"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endParaRPr lang="zh-CN" altLang="en-US"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r>
              <a:rPr lang="en-US" altLang="zh-CN" sz="2400" b="1" dirty="0">
                <a:latin typeface="华文楷体" panose="02010600040101010101" pitchFamily="2" charset="-122"/>
                <a:ea typeface="华文楷体" panose="02010600040101010101" pitchFamily="2" charset="-122"/>
              </a:rPr>
              <a:t>3.</a:t>
            </a:r>
            <a:r>
              <a:rPr lang="zh-CN" altLang="en-US" sz="2400" b="1" dirty="0">
                <a:latin typeface="华文楷体" panose="02010600040101010101" pitchFamily="2" charset="-122"/>
                <a:ea typeface="华文楷体" panose="02010600040101010101" pitchFamily="2" charset="-122"/>
              </a:rPr>
              <a:t>它是马克思和恩格斯第一次把唯物史观应用于对资本主义制度研究得出的结论。</a:t>
            </a:r>
            <a:endParaRPr lang="en-US" altLang="zh-CN"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endParaRPr lang="zh-CN" altLang="en-US" sz="2400" b="1" dirty="0">
              <a:latin typeface="华文楷体" panose="02010600040101010101" pitchFamily="2" charset="-122"/>
              <a:ea typeface="华文楷体" panose="02010600040101010101" pitchFamily="2" charset="-122"/>
            </a:endParaRPr>
          </a:p>
          <a:p>
            <a:pPr marL="0" lvl="0" indent="0">
              <a:lnSpc>
                <a:spcPct val="90000"/>
              </a:lnSpc>
              <a:spcBef>
                <a:spcPct val="0"/>
              </a:spcBef>
              <a:buNone/>
            </a:pPr>
            <a:r>
              <a:rPr lang="en-US" altLang="zh-CN" sz="2400" b="1" dirty="0">
                <a:latin typeface="华文楷体" panose="02010600040101010101" pitchFamily="2" charset="-122"/>
                <a:ea typeface="华文楷体" panose="02010600040101010101" pitchFamily="2" charset="-122"/>
              </a:rPr>
              <a:t>4.</a:t>
            </a:r>
            <a:r>
              <a:rPr lang="zh-CN" altLang="en-US" sz="2400" b="1" dirty="0">
                <a:latin typeface="华文楷体" panose="02010600040101010101" pitchFamily="2" charset="-122"/>
                <a:ea typeface="华文楷体" panose="02010600040101010101" pitchFamily="2" charset="-122"/>
              </a:rPr>
              <a:t>它第一次划分了科学社会主义和其他社会主义流派的界限</a:t>
            </a:r>
            <a:endParaRPr lang="zh-CN" altLang="en-US" sz="2400" b="1" dirty="0">
              <a:latin typeface="华文楷体" panose="02010600040101010101" pitchFamily="2" charset="-122"/>
              <a:ea typeface="华文楷体" panose="02010600040101010101" pitchFamily="2" charset="-122"/>
            </a:endParaRPr>
          </a:p>
        </p:txBody>
      </p:sp>
      <p:sp>
        <p:nvSpPr>
          <p:cNvPr id="14342" name="矩形 6"/>
          <p:cNvSpPr/>
          <p:nvPr/>
        </p:nvSpPr>
        <p:spPr>
          <a:xfrm>
            <a:off x="1524000" y="5832475"/>
            <a:ext cx="64801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b="1" dirty="0">
                <a:solidFill>
                  <a:srgbClr val="0000FF"/>
                </a:solidFill>
                <a:latin typeface="黑体" panose="02010609060101010101" pitchFamily="49" charset="-122"/>
                <a:ea typeface="黑体" panose="02010609060101010101" pitchFamily="49" charset="-122"/>
              </a:rPr>
              <a:t>为无产阶级的解放事业提供了伟大的理论武器</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5363" name="标题 1"/>
          <p:cNvSpPr>
            <a:spLocks noGrp="1"/>
          </p:cNvSpPr>
          <p:nvPr>
            <p:ph type="title"/>
          </p:nvPr>
        </p:nvSpPr>
        <p:spPr>
          <a:ln/>
        </p:spPr>
        <p:txBody>
          <a:bodyPr vert="horz" wrap="square" lIns="91440" tIns="45720" rIns="91440" bIns="45720" anchor="ctr"/>
          <a:p>
            <a:r>
              <a:rPr lang="en-US" altLang="zh-CN" dirty="0"/>
              <a:t>3</a:t>
            </a:r>
            <a:r>
              <a:rPr lang="zh-CN" altLang="en-US" dirty="0"/>
              <a:t> </a:t>
            </a:r>
            <a:r>
              <a:rPr lang="en-US" altLang="zh-CN" dirty="0"/>
              <a:t>《</a:t>
            </a:r>
            <a:r>
              <a:rPr lang="zh-CN" altLang="en-US" dirty="0"/>
              <a:t>共产党宣言</a:t>
            </a:r>
            <a:r>
              <a:rPr lang="en-US" altLang="zh-CN" dirty="0"/>
              <a:t>》</a:t>
            </a:r>
            <a:r>
              <a:rPr lang="zh-CN" altLang="en-US" dirty="0"/>
              <a:t>的历史意义</a:t>
            </a:r>
            <a:endParaRPr lang="zh-CN" altLang="en-US" dirty="0"/>
          </a:p>
        </p:txBody>
      </p:sp>
      <p:sp>
        <p:nvSpPr>
          <p:cNvPr id="6" name="Rectangle 3"/>
          <p:cNvSpPr txBox="1">
            <a:spLocks noRot="1" noChangeArrowheads="1"/>
          </p:cNvSpPr>
          <p:nvPr/>
        </p:nvSpPr>
        <p:spPr bwMode="auto">
          <a:xfrm>
            <a:off x="395288" y="1460500"/>
            <a:ext cx="83883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宣言</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是马克思主义学说完整的</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系统的，至今仍是最好的阐述。     </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列宁</a:t>
            </a: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 </a:t>
            </a: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 </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马克思、恩格斯以自己的</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宣言</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创造了一个时代，这就是无产阶级革命的时代。</a:t>
            </a:r>
            <a:r>
              <a:rPr kumimoji="0" lang="en-US" altLang="zh-CN"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a:t>
            </a: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rPr>
              <a:t>斯大林</a:t>
            </a:r>
            <a:endPar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400" b="1" i="0" u="none" strike="noStrike" kern="1200" cap="none" spc="0" normalizeH="0" baseline="0" noProof="0" dirty="0" smtClean="0">
              <a:ln>
                <a:noFill/>
              </a:ln>
              <a:solidFill>
                <a:schemeClr val="tx1"/>
              </a:solidFill>
              <a:effectLst/>
              <a:uLnTx/>
              <a:uFillTx/>
              <a:latin typeface="宋体" panose="02010600030101010101" pitchFamily="2" charset="-122"/>
              <a:ea typeface="+mn-ea"/>
              <a:cs typeface="+mn-cs"/>
              <a:sym typeface="Calibri" panose="020F0502020204030204" pitchFamily="34" charset="0"/>
            </a:endParaRPr>
          </a:p>
        </p:txBody>
      </p:sp>
      <p:pic>
        <p:nvPicPr>
          <p:cNvPr id="15365" name="Picture 5" descr="u=2847221901,3499314969&amp;fm=52&amp;gp=0"/>
          <p:cNvPicPr>
            <a:picLocks noChangeAspect="1"/>
          </p:cNvPicPr>
          <p:nvPr/>
        </p:nvPicPr>
        <p:blipFill>
          <a:blip r:embed="rId1"/>
          <a:stretch>
            <a:fillRect/>
          </a:stretch>
        </p:blipFill>
        <p:spPr>
          <a:xfrm>
            <a:off x="1116013" y="2600325"/>
            <a:ext cx="1905000" cy="2616200"/>
          </a:xfrm>
          <a:prstGeom prst="rect">
            <a:avLst/>
          </a:prstGeom>
          <a:noFill/>
          <a:ln w="9525">
            <a:noFill/>
          </a:ln>
        </p:spPr>
      </p:pic>
      <p:pic>
        <p:nvPicPr>
          <p:cNvPr id="15366" name="Picture 4"/>
          <p:cNvPicPr>
            <a:picLocks noChangeAspect="1"/>
          </p:cNvPicPr>
          <p:nvPr/>
        </p:nvPicPr>
        <p:blipFill>
          <a:blip r:embed="rId2"/>
          <a:stretch>
            <a:fillRect/>
          </a:stretch>
        </p:blipFill>
        <p:spPr>
          <a:xfrm>
            <a:off x="6156325" y="2420938"/>
            <a:ext cx="1968500" cy="264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xEl>
                                              <p:charRg st="0" end="40"/>
                                            </p:txEl>
                                          </p:spTgt>
                                        </p:tgtEl>
                                        <p:attrNameLst>
                                          <p:attrName>style.visibility</p:attrName>
                                        </p:attrNameLst>
                                      </p:cBhvr>
                                      <p:to>
                                        <p:strVal val="visible"/>
                                      </p:to>
                                    </p:set>
                                    <p:animEffect transition="in" filter="circle(in)">
                                      <p:cBhvr>
                                        <p:cTn id="7" dur="2000"/>
                                        <p:tgtEl>
                                          <p:spTgt spid="6">
                                            <p:txEl>
                                              <p:charRg st="0" end="4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charRg st="40" end="42"/>
                                            </p:txEl>
                                          </p:spTgt>
                                        </p:tgtEl>
                                        <p:attrNameLst>
                                          <p:attrName>style.visibility</p:attrName>
                                        </p:attrNameLst>
                                      </p:cBhvr>
                                      <p:to>
                                        <p:strVal val="visible"/>
                                      </p:to>
                                    </p:set>
                                    <p:animEffect transition="in" filter="box(in)">
                                      <p:cBhvr>
                                        <p:cTn id="10" dur="500"/>
                                        <p:tgtEl>
                                          <p:spTgt spid="6">
                                            <p:txEl>
                                              <p:charRg st="40" end="4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
                                            <p:txEl>
                                              <p:charRg st="47" end="90"/>
                                            </p:txEl>
                                          </p:spTgt>
                                        </p:tgtEl>
                                        <p:attrNameLst>
                                          <p:attrName>style.visibility</p:attrName>
                                        </p:attrNameLst>
                                      </p:cBhvr>
                                      <p:to>
                                        <p:strVal val="visible"/>
                                      </p:to>
                                    </p:set>
                                    <p:animEffect transition="in" filter="box(in)">
                                      <p:cBhvr>
                                        <p:cTn id="13" dur="500"/>
                                        <p:tgtEl>
                                          <p:spTgt spid="6">
                                            <p:txEl>
                                              <p:charRg st="47" end="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1"/>
          </p:nvPr>
        </p:nvSpPr>
        <p:spPr>
          <a:ln/>
        </p:spPr>
        <p:txBody>
          <a:bodyPr vert="horz" wrap="square" lIns="91440" tIns="45720" rIns="91440" bIns="45720" anchor="t"/>
          <a:p>
            <a:endParaRPr lang="zh-CN" altLang="en-US" dirty="0"/>
          </a:p>
        </p:txBody>
      </p:sp>
      <p:sp>
        <p:nvSpPr>
          <p:cNvPr id="16387"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 name="标题 1"/>
          <p:cNvSpPr>
            <a:spLocks noGrp="1"/>
          </p:cNvSpPr>
          <p:nvPr>
            <p:ph type="title"/>
          </p:nvPr>
        </p:nvSpPr>
        <p:spPr>
          <a:ln/>
        </p:spPr>
        <p:txBody>
          <a:bodyPr vert="horz" wrap="square" lIns="91440" tIns="45720" rIns="91440" bIns="45720" anchor="ctr"/>
          <a:p>
            <a:r>
              <a:rPr lang="zh-CN" altLang="en-US" dirty="0"/>
              <a:t>二 </a:t>
            </a:r>
            <a:r>
              <a:rPr lang="en-US" altLang="zh-CN" dirty="0"/>
              <a:t>《</a:t>
            </a:r>
            <a:r>
              <a:rPr lang="zh-CN" altLang="en-US" dirty="0"/>
              <a:t>共产党宣言</a:t>
            </a:r>
            <a:r>
              <a:rPr lang="en-US" altLang="zh-CN" dirty="0"/>
              <a:t>》</a:t>
            </a:r>
            <a:r>
              <a:rPr lang="zh-CN" altLang="en-US" dirty="0"/>
              <a:t>的基本内容</a:t>
            </a:r>
            <a:endParaRPr lang="zh-CN" altLang="en-US" dirty="0"/>
          </a:p>
        </p:txBody>
      </p:sp>
      <p:sp>
        <p:nvSpPr>
          <p:cNvPr id="16389" name="日期占位符 3"/>
          <p:cNvSpPr txBox="1"/>
          <p:nvPr/>
        </p:nvSpPr>
        <p:spPr>
          <a:xfrm>
            <a:off x="457200" y="6356350"/>
            <a:ext cx="2133600" cy="3651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8" name="Text Box 3"/>
          <p:cNvSpPr txBox="1">
            <a:spLocks noChangeArrowheads="1"/>
          </p:cNvSpPr>
          <p:nvPr/>
        </p:nvSpPr>
        <p:spPr bwMode="auto">
          <a:xfrm>
            <a:off x="3632200" y="188913"/>
            <a:ext cx="1509713" cy="5540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zh-CN" sz="2400" b="0" i="0" u="none" strike="noStrike" kern="1200" cap="none" spc="0" normalizeH="0" baseline="0" noProof="0" dirty="0">
                <a:ln>
                  <a:noFill/>
                </a:ln>
                <a:solidFill>
                  <a:schemeClr val="dk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七篇序言</a:t>
            </a:r>
            <a:endParaRPr kumimoji="0" lang="zh-CN" sz="2400" b="0" i="0" u="none" strike="noStrike" kern="1200" cap="none" spc="0" normalizeH="0" baseline="0" noProof="0" dirty="0">
              <a:ln>
                <a:noFill/>
              </a:ln>
              <a:solidFill>
                <a:schemeClr val="dk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 name="AutoShape 36"/>
          <p:cNvSpPr/>
          <p:nvPr/>
        </p:nvSpPr>
        <p:spPr>
          <a:xfrm>
            <a:off x="3581400" y="2660650"/>
            <a:ext cx="1600200" cy="609600"/>
          </a:xfrm>
          <a:prstGeom prst="downArrow">
            <a:avLst>
              <a:gd name="adj1" fmla="val 50000"/>
              <a:gd name="adj2" fmla="val 25000"/>
            </a:avLst>
          </a:prstGeom>
          <a:gradFill rotWithShape="1">
            <a:gsLst>
              <a:gs pos="0">
                <a:srgbClr val="F7FCBC"/>
              </a:gs>
              <a:gs pos="100000">
                <a:srgbClr val="CCFFCC"/>
              </a:gs>
            </a:gsLst>
            <a:lin ang="5400000" scaled="1"/>
            <a:tileRect/>
          </a:gradFill>
          <a:ln w="9525">
            <a:noFill/>
          </a:ln>
        </p:spPr>
        <p:txBody>
          <a:bodyPr vert="eaVert"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0" name="AutoShape 37"/>
          <p:cNvSpPr/>
          <p:nvPr/>
        </p:nvSpPr>
        <p:spPr>
          <a:xfrm>
            <a:off x="3657600" y="3879850"/>
            <a:ext cx="1600200" cy="609600"/>
          </a:xfrm>
          <a:prstGeom prst="downArrow">
            <a:avLst>
              <a:gd name="adj1" fmla="val 50000"/>
              <a:gd name="adj2" fmla="val 25000"/>
            </a:avLst>
          </a:prstGeom>
          <a:gradFill rotWithShape="1">
            <a:gsLst>
              <a:gs pos="0">
                <a:srgbClr val="CCFFCC"/>
              </a:gs>
              <a:gs pos="100000">
                <a:srgbClr val="FF99CC"/>
              </a:gs>
            </a:gsLst>
            <a:lin ang="5400000" scaled="1"/>
            <a:tileRect/>
          </a:gradFill>
          <a:ln w="9525">
            <a:noFill/>
          </a:ln>
        </p:spPr>
        <p:txBody>
          <a:bodyPr vert="eaVert"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1" name="AutoShape 38"/>
          <p:cNvSpPr/>
          <p:nvPr/>
        </p:nvSpPr>
        <p:spPr>
          <a:xfrm>
            <a:off x="3657600" y="5480050"/>
            <a:ext cx="1600200" cy="609600"/>
          </a:xfrm>
          <a:prstGeom prst="downArrow">
            <a:avLst>
              <a:gd name="adj1" fmla="val 50000"/>
              <a:gd name="adj2" fmla="val 25000"/>
            </a:avLst>
          </a:prstGeom>
          <a:gradFill rotWithShape="1">
            <a:gsLst>
              <a:gs pos="0">
                <a:srgbClr val="FF99CC"/>
              </a:gs>
              <a:gs pos="100000">
                <a:srgbClr val="BDE4FF"/>
              </a:gs>
            </a:gsLst>
            <a:lin ang="5400000" scaled="1"/>
            <a:tileRect/>
          </a:gradFill>
          <a:ln w="9525">
            <a:noFill/>
          </a:ln>
        </p:spPr>
        <p:txBody>
          <a:bodyPr vert="eaVert"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2" name="AutoShape 35"/>
          <p:cNvSpPr/>
          <p:nvPr/>
        </p:nvSpPr>
        <p:spPr>
          <a:xfrm>
            <a:off x="3581400" y="1441450"/>
            <a:ext cx="1600200" cy="609600"/>
          </a:xfrm>
          <a:prstGeom prst="downArrow">
            <a:avLst>
              <a:gd name="adj1" fmla="val 50000"/>
              <a:gd name="adj2" fmla="val 25000"/>
            </a:avLst>
          </a:prstGeom>
          <a:gradFill rotWithShape="1">
            <a:gsLst>
              <a:gs pos="0">
                <a:srgbClr val="FFE98B"/>
              </a:gs>
              <a:gs pos="100000">
                <a:srgbClr val="F7FCBC"/>
              </a:gs>
            </a:gsLst>
            <a:lin ang="5400000" scaled="1"/>
            <a:tileRect/>
          </a:gradFill>
          <a:ln w="9525">
            <a:noFill/>
          </a:ln>
        </p:spPr>
        <p:txBody>
          <a:bodyPr vert="eaVert"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grpSp>
        <p:nvGrpSpPr>
          <p:cNvPr id="13" name="Group 16"/>
          <p:cNvGrpSpPr/>
          <p:nvPr/>
        </p:nvGrpSpPr>
        <p:grpSpPr>
          <a:xfrm>
            <a:off x="609600" y="5784850"/>
            <a:ext cx="7924800" cy="914400"/>
            <a:chOff x="384" y="3456"/>
            <a:chExt cx="4992" cy="576"/>
          </a:xfrm>
        </p:grpSpPr>
        <p:sp>
          <p:nvSpPr>
            <p:cNvPr id="16408" name="AutoShape 14"/>
            <p:cNvSpPr/>
            <p:nvPr/>
          </p:nvSpPr>
          <p:spPr>
            <a:xfrm>
              <a:off x="384" y="3456"/>
              <a:ext cx="4992" cy="576"/>
            </a:xfrm>
            <a:prstGeom prst="roundRect">
              <a:avLst>
                <a:gd name="adj" fmla="val 16667"/>
              </a:avLst>
            </a:prstGeom>
            <a:gradFill rotWithShape="1">
              <a:gsLst>
                <a:gs pos="0">
                  <a:srgbClr val="BDE4FF"/>
                </a:gs>
                <a:gs pos="100000">
                  <a:srgbClr val="C1E5FF"/>
                </a:gs>
              </a:gsLst>
              <a:lin ang="5400000" scaled="1"/>
              <a:tileRect/>
            </a:gra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6409" name="Text Box 15"/>
            <p:cNvSpPr txBox="1"/>
            <p:nvPr/>
          </p:nvSpPr>
          <p:spPr>
            <a:xfrm>
              <a:off x="480" y="3456"/>
              <a:ext cx="4896" cy="51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50000"/>
                </a:spcBef>
                <a:buNone/>
              </a:pPr>
              <a:r>
                <a:rPr lang="zh-CN" altLang="en-US" sz="2400" dirty="0">
                  <a:solidFill>
                    <a:schemeClr val="tx2"/>
                  </a:solidFill>
                  <a:latin typeface="Arial" panose="020B0604020202020204" pitchFamily="34" charset="0"/>
                  <a:ea typeface="黑体" panose="02010609060101010101" pitchFamily="49" charset="-122"/>
                </a:rPr>
                <a:t>第四章</a:t>
              </a:r>
              <a:r>
                <a:rPr lang="en-US" altLang="zh-CN"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Arial" panose="020B0604020202020204" pitchFamily="34" charset="0"/>
                  <a:ea typeface="黑体" panose="02010609060101010101" pitchFamily="49" charset="-122"/>
                </a:rPr>
                <a:t>共产党人对各种反对党派的态度</a:t>
              </a:r>
              <a:r>
                <a:rPr lang="en-US" altLang="zh-CN"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Arial" panose="020B0604020202020204" pitchFamily="34" charset="0"/>
                  <a:ea typeface="黑体" panose="02010609060101010101" pitchFamily="49" charset="-122"/>
                </a:rPr>
                <a:t>论述了共产党人革命斗争的思想策略。</a:t>
              </a:r>
              <a:endParaRPr lang="zh-CN" altLang="en-US" sz="2400" dirty="0">
                <a:solidFill>
                  <a:schemeClr val="tx2"/>
                </a:solidFill>
                <a:latin typeface="Arial" panose="020B0604020202020204" pitchFamily="34" charset="0"/>
                <a:ea typeface="黑体" panose="02010609060101010101" pitchFamily="49" charset="-122"/>
              </a:endParaRPr>
            </a:p>
          </p:txBody>
        </p:sp>
      </p:grpSp>
      <p:grpSp>
        <p:nvGrpSpPr>
          <p:cNvPr id="16" name="Group 19"/>
          <p:cNvGrpSpPr/>
          <p:nvPr/>
        </p:nvGrpSpPr>
        <p:grpSpPr>
          <a:xfrm>
            <a:off x="609600" y="4184650"/>
            <a:ext cx="7924800" cy="1295400"/>
            <a:chOff x="384" y="2304"/>
            <a:chExt cx="4992" cy="816"/>
          </a:xfrm>
        </p:grpSpPr>
        <p:sp>
          <p:nvSpPr>
            <p:cNvPr id="16406" name="AutoShape 17"/>
            <p:cNvSpPr/>
            <p:nvPr/>
          </p:nvSpPr>
          <p:spPr>
            <a:xfrm>
              <a:off x="384" y="2304"/>
              <a:ext cx="4992" cy="816"/>
            </a:xfrm>
            <a:prstGeom prst="roundRect">
              <a:avLst>
                <a:gd name="adj" fmla="val 16667"/>
              </a:avLst>
            </a:prstGeom>
            <a:solidFill>
              <a:srgbClr val="FF99CC"/>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6407" name="Text Box 18"/>
            <p:cNvSpPr txBox="1"/>
            <p:nvPr/>
          </p:nvSpPr>
          <p:spPr>
            <a:xfrm>
              <a:off x="480" y="2304"/>
              <a:ext cx="4896" cy="74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dirty="0">
                  <a:solidFill>
                    <a:srgbClr val="800080"/>
                  </a:solidFill>
                  <a:latin typeface="Arial" panose="020B0604020202020204" pitchFamily="34" charset="0"/>
                  <a:ea typeface="黑体" panose="02010609060101010101" pitchFamily="49" charset="-122"/>
                </a:rPr>
                <a:t>第三章</a:t>
              </a:r>
              <a:r>
                <a:rPr lang="en-US" altLang="zh-CN" sz="2400" dirty="0">
                  <a:solidFill>
                    <a:srgbClr val="800080"/>
                  </a:solidFill>
                  <a:latin typeface="Arial" panose="020B0604020202020204" pitchFamily="34" charset="0"/>
                  <a:ea typeface="黑体" panose="02010609060101010101" pitchFamily="49" charset="-122"/>
                </a:rPr>
                <a:t>《</a:t>
              </a:r>
              <a:r>
                <a:rPr lang="zh-CN" altLang="en-US" sz="2400" dirty="0">
                  <a:solidFill>
                    <a:srgbClr val="800080"/>
                  </a:solidFill>
                  <a:latin typeface="Arial" panose="020B0604020202020204" pitchFamily="34" charset="0"/>
                  <a:ea typeface="黑体" panose="02010609060101010101" pitchFamily="49" charset="-122"/>
                </a:rPr>
                <a:t>社会主义和共产主义的文献</a:t>
              </a:r>
              <a:r>
                <a:rPr lang="en-US" altLang="zh-CN" sz="2400" dirty="0">
                  <a:solidFill>
                    <a:srgbClr val="800080"/>
                  </a:solidFill>
                  <a:latin typeface="Arial" panose="020B0604020202020204" pitchFamily="34" charset="0"/>
                  <a:ea typeface="黑体" panose="02010609060101010101" pitchFamily="49" charset="-122"/>
                </a:rPr>
                <a:t>》</a:t>
              </a:r>
              <a:r>
                <a:rPr lang="zh-CN" altLang="en-US" sz="2400" dirty="0">
                  <a:solidFill>
                    <a:srgbClr val="800080"/>
                  </a:solidFill>
                  <a:latin typeface="Arial" panose="020B0604020202020204" pitchFamily="34" charset="0"/>
                  <a:ea typeface="黑体" panose="02010609060101010101" pitchFamily="49" charset="-122"/>
                </a:rPr>
                <a:t>，批判了当时流行的各种假社会主义，分析了各种假社会主义流派产生的社会历史条件，并揭露了它们的阶级实质。</a:t>
              </a:r>
              <a:endParaRPr lang="zh-CN" altLang="en-US" sz="2400" dirty="0">
                <a:solidFill>
                  <a:srgbClr val="800080"/>
                </a:solidFill>
                <a:latin typeface="Arial" panose="020B0604020202020204" pitchFamily="34" charset="0"/>
                <a:ea typeface="黑体" panose="02010609060101010101" pitchFamily="49" charset="-122"/>
              </a:endParaRPr>
            </a:p>
          </p:txBody>
        </p:sp>
      </p:grpSp>
      <p:grpSp>
        <p:nvGrpSpPr>
          <p:cNvPr id="19" name="Group 22"/>
          <p:cNvGrpSpPr/>
          <p:nvPr/>
        </p:nvGrpSpPr>
        <p:grpSpPr>
          <a:xfrm>
            <a:off x="609600" y="2965450"/>
            <a:ext cx="7924800" cy="914400"/>
            <a:chOff x="384" y="1584"/>
            <a:chExt cx="4992" cy="576"/>
          </a:xfrm>
        </p:grpSpPr>
        <p:sp>
          <p:nvSpPr>
            <p:cNvPr id="16404" name="AutoShape 20"/>
            <p:cNvSpPr/>
            <p:nvPr/>
          </p:nvSpPr>
          <p:spPr>
            <a:xfrm>
              <a:off x="384" y="1584"/>
              <a:ext cx="4992" cy="576"/>
            </a:xfrm>
            <a:prstGeom prst="roundRect">
              <a:avLst>
                <a:gd name="adj" fmla="val 16667"/>
              </a:avLst>
            </a:prstGeom>
            <a:solidFill>
              <a:srgbClr val="CCFFCC"/>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6405" name="Text Box 21"/>
            <p:cNvSpPr txBox="1"/>
            <p:nvPr/>
          </p:nvSpPr>
          <p:spPr>
            <a:xfrm>
              <a:off x="528" y="1584"/>
              <a:ext cx="4848" cy="51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dirty="0">
                  <a:solidFill>
                    <a:srgbClr val="02621D"/>
                  </a:solidFill>
                  <a:latin typeface="Arial" panose="020B0604020202020204" pitchFamily="34" charset="0"/>
                  <a:ea typeface="黑体" panose="02010609060101010101" pitchFamily="49" charset="-122"/>
                </a:rPr>
                <a:t>第二章</a:t>
              </a:r>
              <a:r>
                <a:rPr lang="en-US" altLang="zh-CN" sz="2400" dirty="0">
                  <a:solidFill>
                    <a:srgbClr val="02621D"/>
                  </a:solidFill>
                  <a:latin typeface="Arial" panose="020B0604020202020204" pitchFamily="34" charset="0"/>
                  <a:ea typeface="黑体" panose="02010609060101010101" pitchFamily="49" charset="-122"/>
                </a:rPr>
                <a:t>《</a:t>
              </a:r>
              <a:r>
                <a:rPr lang="zh-CN" altLang="en-US" sz="2400" dirty="0">
                  <a:solidFill>
                    <a:srgbClr val="02621D"/>
                  </a:solidFill>
                  <a:latin typeface="Arial" panose="020B0604020202020204" pitchFamily="34" charset="0"/>
                  <a:ea typeface="黑体" panose="02010609060101010101" pitchFamily="49" charset="-122"/>
                </a:rPr>
                <a:t>无产者和共产党人</a:t>
              </a:r>
              <a:r>
                <a:rPr lang="en-US" altLang="zh-CN" sz="2400" dirty="0">
                  <a:solidFill>
                    <a:srgbClr val="02621D"/>
                  </a:solidFill>
                  <a:latin typeface="Arial" panose="020B0604020202020204" pitchFamily="34" charset="0"/>
                  <a:ea typeface="黑体" panose="02010609060101010101" pitchFamily="49" charset="-122"/>
                </a:rPr>
                <a:t>》</a:t>
              </a:r>
              <a:r>
                <a:rPr lang="zh-CN" altLang="en-US" sz="2400" dirty="0">
                  <a:solidFill>
                    <a:srgbClr val="02621D"/>
                  </a:solidFill>
                  <a:latin typeface="Arial" panose="020B0604020202020204" pitchFamily="34" charset="0"/>
                  <a:ea typeface="黑体" panose="02010609060101010101" pitchFamily="49" charset="-122"/>
                </a:rPr>
                <a:t>：说明了无产阶级政党的性质、特点、目的和任务，以及共产党的理论和纲领。</a:t>
              </a:r>
              <a:endParaRPr lang="zh-CN" altLang="en-US" sz="2400" dirty="0">
                <a:solidFill>
                  <a:srgbClr val="02621D"/>
                </a:solidFill>
                <a:latin typeface="Arial" panose="020B0604020202020204" pitchFamily="34" charset="0"/>
                <a:ea typeface="黑体" panose="02010609060101010101" pitchFamily="49" charset="-122"/>
              </a:endParaRPr>
            </a:p>
          </p:txBody>
        </p:sp>
      </p:grpSp>
      <p:grpSp>
        <p:nvGrpSpPr>
          <p:cNvPr id="22" name="Group 25"/>
          <p:cNvGrpSpPr/>
          <p:nvPr/>
        </p:nvGrpSpPr>
        <p:grpSpPr>
          <a:xfrm>
            <a:off x="609600" y="1746250"/>
            <a:ext cx="7924800" cy="914400"/>
            <a:chOff x="384" y="864"/>
            <a:chExt cx="4992" cy="576"/>
          </a:xfrm>
        </p:grpSpPr>
        <p:sp>
          <p:nvSpPr>
            <p:cNvPr id="16402" name="AutoShape 23"/>
            <p:cNvSpPr/>
            <p:nvPr/>
          </p:nvSpPr>
          <p:spPr>
            <a:xfrm>
              <a:off x="384" y="864"/>
              <a:ext cx="4992" cy="576"/>
            </a:xfrm>
            <a:prstGeom prst="roundRect">
              <a:avLst>
                <a:gd name="adj" fmla="val 16667"/>
              </a:avLst>
            </a:prstGeom>
            <a:solidFill>
              <a:srgbClr val="F7FCBC"/>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6403" name="Text Box 24"/>
            <p:cNvSpPr txBox="1"/>
            <p:nvPr/>
          </p:nvSpPr>
          <p:spPr>
            <a:xfrm>
              <a:off x="528" y="864"/>
              <a:ext cx="4752" cy="518"/>
            </a:xfrm>
            <a:prstGeom prst="rect">
              <a:avLst/>
            </a:prstGeom>
            <a:gradFill rotWithShape="1">
              <a:gsLst>
                <a:gs pos="0">
                  <a:srgbClr val="F7FCBC"/>
                </a:gs>
                <a:gs pos="100000">
                  <a:srgbClr val="F7FCC0"/>
                </a:gs>
              </a:gsLst>
              <a:lin ang="5400000" scaled="1"/>
              <a:tileRect/>
            </a:gra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dirty="0">
                  <a:solidFill>
                    <a:srgbClr val="CC9900"/>
                  </a:solidFill>
                  <a:latin typeface="Arial" panose="020B0604020202020204" pitchFamily="34" charset="0"/>
                  <a:ea typeface="黑体" panose="02010609060101010101" pitchFamily="49" charset="-122"/>
                </a:rPr>
                <a:t>第一章</a:t>
              </a:r>
              <a:r>
                <a:rPr lang="en-US" altLang="zh-CN" sz="2400" dirty="0">
                  <a:solidFill>
                    <a:srgbClr val="CC9900"/>
                  </a:solidFill>
                  <a:latin typeface="Arial" panose="020B0604020202020204" pitchFamily="34" charset="0"/>
                  <a:ea typeface="黑体" panose="02010609060101010101" pitchFamily="49" charset="-122"/>
                </a:rPr>
                <a:t>《</a:t>
              </a:r>
              <a:r>
                <a:rPr lang="zh-CN" altLang="en-US" sz="2400" dirty="0">
                  <a:solidFill>
                    <a:srgbClr val="CC9900"/>
                  </a:solidFill>
                  <a:latin typeface="Arial" panose="020B0604020202020204" pitchFamily="34" charset="0"/>
                  <a:ea typeface="黑体" panose="02010609060101010101" pitchFamily="49" charset="-122"/>
                </a:rPr>
                <a:t>资产者和无产者</a:t>
              </a:r>
              <a:r>
                <a:rPr lang="en-US" altLang="zh-CN" sz="2400" dirty="0">
                  <a:solidFill>
                    <a:srgbClr val="CC9900"/>
                  </a:solidFill>
                  <a:latin typeface="Arial" panose="020B0604020202020204" pitchFamily="34" charset="0"/>
                  <a:ea typeface="黑体" panose="02010609060101010101" pitchFamily="49" charset="-122"/>
                </a:rPr>
                <a:t>》</a:t>
              </a:r>
              <a:r>
                <a:rPr lang="zh-CN" altLang="en-US" sz="2400" dirty="0">
                  <a:solidFill>
                    <a:srgbClr val="CC9900"/>
                  </a:solidFill>
                  <a:latin typeface="Arial" panose="020B0604020202020204" pitchFamily="34" charset="0"/>
                  <a:ea typeface="黑体" panose="02010609060101010101" pitchFamily="49" charset="-122"/>
                </a:rPr>
                <a:t>：论述了马克思主义的阶级斗争学说。</a:t>
              </a:r>
              <a:endParaRPr lang="zh-CN" altLang="en-US" sz="2400" dirty="0">
                <a:solidFill>
                  <a:srgbClr val="CC9900"/>
                </a:solidFill>
                <a:latin typeface="Arial" panose="020B0604020202020204" pitchFamily="34" charset="0"/>
                <a:ea typeface="黑体" panose="02010609060101010101" pitchFamily="49" charset="-122"/>
              </a:endParaRPr>
            </a:p>
          </p:txBody>
        </p:sp>
      </p:grpSp>
      <p:grpSp>
        <p:nvGrpSpPr>
          <p:cNvPr id="25" name="Group 34"/>
          <p:cNvGrpSpPr/>
          <p:nvPr/>
        </p:nvGrpSpPr>
        <p:grpSpPr>
          <a:xfrm>
            <a:off x="609600" y="908050"/>
            <a:ext cx="8077200" cy="533400"/>
            <a:chOff x="384" y="576"/>
            <a:chExt cx="5088" cy="336"/>
          </a:xfrm>
        </p:grpSpPr>
        <p:sp>
          <p:nvSpPr>
            <p:cNvPr id="16400" name="AutoShape 32"/>
            <p:cNvSpPr/>
            <p:nvPr/>
          </p:nvSpPr>
          <p:spPr>
            <a:xfrm>
              <a:off x="384" y="576"/>
              <a:ext cx="4992" cy="336"/>
            </a:xfrm>
            <a:prstGeom prst="roundRect">
              <a:avLst>
                <a:gd name="adj" fmla="val 16667"/>
              </a:avLst>
            </a:prstGeom>
            <a:solidFill>
              <a:srgbClr val="FFCC99"/>
            </a:solid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6401" name="Text Box 33"/>
            <p:cNvSpPr txBox="1"/>
            <p:nvPr/>
          </p:nvSpPr>
          <p:spPr>
            <a:xfrm>
              <a:off x="384" y="576"/>
              <a:ext cx="5088"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en-US" altLang="zh-CN" sz="2400" dirty="0">
                  <a:solidFill>
                    <a:srgbClr val="A25602"/>
                  </a:solidFill>
                  <a:latin typeface="Arial" panose="020B0604020202020204" pitchFamily="34" charset="0"/>
                  <a:ea typeface="黑体" panose="02010609060101010101" pitchFamily="49" charset="-122"/>
                </a:rPr>
                <a:t>  </a:t>
              </a:r>
              <a:r>
                <a:rPr lang="zh-CN" altLang="en-US" sz="2400" dirty="0">
                  <a:solidFill>
                    <a:srgbClr val="A25602"/>
                  </a:solidFill>
                  <a:latin typeface="Arial" panose="020B0604020202020204" pitchFamily="34" charset="0"/>
                  <a:ea typeface="黑体" panose="02010609060101010101" pitchFamily="49" charset="-122"/>
                </a:rPr>
                <a:t>引言 说明了</a:t>
              </a:r>
              <a:r>
                <a:rPr lang="en-US" altLang="zh-CN" sz="2400" dirty="0">
                  <a:solidFill>
                    <a:srgbClr val="A25602"/>
                  </a:solidFill>
                  <a:latin typeface="Arial" panose="020B0604020202020204" pitchFamily="34" charset="0"/>
                  <a:ea typeface="黑体" panose="02010609060101010101" pitchFamily="49" charset="-122"/>
                </a:rPr>
                <a:t>《</a:t>
              </a:r>
              <a:r>
                <a:rPr lang="zh-CN" altLang="en-US" sz="2400" dirty="0">
                  <a:solidFill>
                    <a:srgbClr val="A25602"/>
                  </a:solidFill>
                  <a:latin typeface="Arial" panose="020B0604020202020204" pitchFamily="34" charset="0"/>
                  <a:ea typeface="黑体" panose="02010609060101010101" pitchFamily="49" charset="-122"/>
                </a:rPr>
                <a:t>共产党宣言</a:t>
              </a:r>
              <a:r>
                <a:rPr lang="en-US" altLang="zh-CN" sz="2400" dirty="0">
                  <a:solidFill>
                    <a:srgbClr val="A25602"/>
                  </a:solidFill>
                  <a:latin typeface="Arial" panose="020B0604020202020204" pitchFamily="34" charset="0"/>
                  <a:ea typeface="黑体" panose="02010609060101010101" pitchFamily="49" charset="-122"/>
                </a:rPr>
                <a:t>》</a:t>
              </a:r>
              <a:r>
                <a:rPr lang="zh-CN" altLang="en-US" sz="2400" dirty="0">
                  <a:solidFill>
                    <a:srgbClr val="A25602"/>
                  </a:solidFill>
                  <a:latin typeface="Arial" panose="020B0604020202020204" pitchFamily="34" charset="0"/>
                  <a:ea typeface="黑体" panose="02010609060101010101" pitchFamily="49" charset="-122"/>
                </a:rPr>
                <a:t>产生的历史背景和目的任务。</a:t>
              </a:r>
              <a:endParaRPr lang="zh-CN" altLang="en-US" sz="2400" dirty="0">
                <a:solidFill>
                  <a:srgbClr val="A25602"/>
                </a:solidFill>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2"/>
          <p:cNvSpPr>
            <a:spLocks noGrp="1"/>
          </p:cNvSpPr>
          <p:nvPr>
            <p:ph idx="1"/>
          </p:nvPr>
        </p:nvSpPr>
        <p:spPr>
          <a:xfrm>
            <a:off x="893763" y="1844675"/>
            <a:ext cx="7356475" cy="3273425"/>
          </a:xfrm>
          <a:ln/>
        </p:spPr>
        <p:txBody>
          <a:bodyPr vert="horz" wrap="square" lIns="91440" tIns="45720" rIns="91440" bIns="45720" anchor="t"/>
          <a:p>
            <a:pPr>
              <a:lnSpc>
                <a:spcPct val="125000"/>
              </a:lnSpc>
            </a:pPr>
            <a:r>
              <a:rPr lang="zh-CN" altLang="en-US" sz="2800" b="1" dirty="0">
                <a:ea typeface="方正北魏楷书简体" charset="-122"/>
              </a:rPr>
              <a:t>马克思和恩格斯先后为</a:t>
            </a:r>
            <a:r>
              <a:rPr lang="en-US" altLang="zh-CN" sz="2800" b="1" dirty="0">
                <a:ea typeface="方正北魏楷书简体" charset="-122"/>
              </a:rPr>
              <a:t>《</a:t>
            </a:r>
            <a:r>
              <a:rPr lang="zh-CN" altLang="en-US" sz="2800" b="1" dirty="0">
                <a:ea typeface="方正北魏楷书简体" charset="-122"/>
              </a:rPr>
              <a:t>宣言</a:t>
            </a:r>
            <a:r>
              <a:rPr lang="en-US" altLang="zh-CN" sz="2800" b="1" dirty="0">
                <a:ea typeface="方正北魏楷书简体" charset="-122"/>
              </a:rPr>
              <a:t>》</a:t>
            </a:r>
            <a:r>
              <a:rPr lang="zh-CN" altLang="en-US" sz="2800" b="1" dirty="0">
                <a:ea typeface="方正北魏楷书简体" charset="-122"/>
              </a:rPr>
              <a:t>的德文、俄文、英文、波兰文、意大利文版撰写了七篇序言。前两篇由马克思和恩格斯合写，后五篇由恩格斯一人创作。</a:t>
            </a:r>
            <a:endParaRPr lang="zh-CN" altLang="en-US" sz="2800" b="1" dirty="0">
              <a:ea typeface="方正北魏楷书简体" charset="-122"/>
            </a:endParaRPr>
          </a:p>
          <a:p>
            <a:endParaRPr lang="zh-CN" altLang="en-US" dirty="0"/>
          </a:p>
        </p:txBody>
      </p:sp>
      <p:sp>
        <p:nvSpPr>
          <p:cNvPr id="17411"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7412" name="标题 1"/>
          <p:cNvSpPr>
            <a:spLocks noGrp="1"/>
          </p:cNvSpPr>
          <p:nvPr>
            <p:ph type="title"/>
          </p:nvPr>
        </p:nvSpPr>
        <p:spPr>
          <a:ln/>
        </p:spPr>
        <p:txBody>
          <a:bodyPr vert="horz" wrap="square" lIns="91440" tIns="45720" rIns="91440" bIns="45720" anchor="ctr"/>
          <a:p>
            <a:r>
              <a:rPr lang="zh-CN" altLang="en-US" dirty="0"/>
              <a:t>二 </a:t>
            </a:r>
            <a:r>
              <a:rPr lang="en-US" altLang="zh-CN" dirty="0"/>
              <a:t>《</a:t>
            </a:r>
            <a:r>
              <a:rPr lang="zh-CN" altLang="en-US" dirty="0"/>
              <a:t>共产党宣言</a:t>
            </a:r>
            <a:r>
              <a:rPr lang="en-US" altLang="zh-CN" dirty="0"/>
              <a:t>》</a:t>
            </a:r>
            <a:r>
              <a:rPr lang="zh-CN" altLang="en-US" dirty="0"/>
              <a:t>的基本内容</a:t>
            </a:r>
            <a:endParaRPr lang="zh-CN" altLang="en-US" dirty="0"/>
          </a:p>
        </p:txBody>
      </p:sp>
      <p:sp>
        <p:nvSpPr>
          <p:cNvPr id="17413" name="文本框 6"/>
          <p:cNvSpPr txBox="1"/>
          <p:nvPr/>
        </p:nvSpPr>
        <p:spPr>
          <a:xfrm>
            <a:off x="3455988" y="1252538"/>
            <a:ext cx="2232025"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b="1" dirty="0">
                <a:solidFill>
                  <a:srgbClr val="C00000"/>
                </a:solidFill>
                <a:latin typeface="楷体" panose="02010609060101010101" pitchFamily="49" charset="-122"/>
                <a:ea typeface="楷体" panose="02010609060101010101" pitchFamily="49" charset="-122"/>
              </a:rPr>
              <a:t>七篇序言</a:t>
            </a:r>
            <a:endParaRPr lang="zh-CN" altLang="en-US" b="1" dirty="0">
              <a:solidFill>
                <a:srgbClr val="C00000"/>
              </a:solidFill>
              <a:latin typeface="楷体" panose="02010609060101010101" pitchFamily="49" charset="-122"/>
              <a:ea typeface="楷体" panose="02010609060101010101" pitchFamily="49" charset="-122"/>
            </a:endParaRPr>
          </a:p>
        </p:txBody>
      </p:sp>
      <p:sp>
        <p:nvSpPr>
          <p:cNvPr id="17414" name="矩形 7"/>
          <p:cNvSpPr/>
          <p:nvPr/>
        </p:nvSpPr>
        <p:spPr>
          <a:xfrm>
            <a:off x="1112838" y="4437063"/>
            <a:ext cx="7275512" cy="1570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50000"/>
              </a:spcBef>
              <a:buNone/>
            </a:pPr>
            <a:r>
              <a:rPr lang="zh-CN" altLang="en-US" sz="2400" dirty="0">
                <a:solidFill>
                  <a:srgbClr val="C00000"/>
                </a:solidFill>
                <a:latin typeface="黑体" panose="02010609060101010101" pitchFamily="49" charset="-122"/>
                <a:ea typeface="黑体" panose="02010609060101010101" pitchFamily="49" charset="-122"/>
              </a:rPr>
              <a:t>七篇序言简要说明了</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宣言</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的基本思想及其在国际共产主义运动中的历史地位，指明</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宣言</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的理论原理是历史唯物主义，并根据无产阶级革命的经验和教训，对</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宣言</a:t>
            </a:r>
            <a:r>
              <a:rPr lang="en-US" altLang="zh-CN" sz="24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作了补充和修改。</a:t>
            </a:r>
            <a:endParaRPr lang="zh-CN" altLang="en-US" sz="2400" dirty="0">
              <a:solidFill>
                <a:srgbClr val="C00000"/>
              </a:solidFill>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ln/>
        </p:spPr>
        <p:txBody>
          <a:bodyPr vert="horz" wrap="square" lIns="91440" tIns="45720" rIns="91440" bIns="45720" anchor="ctr"/>
          <a:p>
            <a:r>
              <a:rPr lang="zh-CN" altLang="en-US" dirty="0"/>
              <a:t>关于序言</a:t>
            </a:r>
            <a:endParaRPr lang="zh-CN" altLang="en-US" dirty="0"/>
          </a:p>
        </p:txBody>
      </p:sp>
      <p:sp>
        <p:nvSpPr>
          <p:cNvPr id="18435" name="内容占位符 2"/>
          <p:cNvSpPr>
            <a:spLocks noGrp="1"/>
          </p:cNvSpPr>
          <p:nvPr>
            <p:ph idx="1"/>
          </p:nvPr>
        </p:nvSpPr>
        <p:spPr>
          <a:ln/>
        </p:spPr>
        <p:txBody>
          <a:bodyPr vert="horz" wrap="square" lIns="91440" tIns="45720" rIns="91440" bIns="45720" anchor="t"/>
          <a:p>
            <a:pPr eaLnBrk="1" hangingPunct="1"/>
            <a:r>
              <a:rPr lang="en-US" altLang="zh-CN" dirty="0">
                <a:solidFill>
                  <a:srgbClr val="000000"/>
                </a:solidFill>
                <a:latin typeface="黑体" panose="02010609060101010101" pitchFamily="49" charset="-122"/>
                <a:ea typeface="黑体" panose="02010609060101010101" pitchFamily="49" charset="-122"/>
              </a:rPr>
              <a:t>1872</a:t>
            </a:r>
            <a:r>
              <a:rPr lang="zh-CN" altLang="en-US" dirty="0">
                <a:solidFill>
                  <a:srgbClr val="000000"/>
                </a:solidFill>
                <a:latin typeface="黑体" panose="02010609060101010101" pitchFamily="49" charset="-122"/>
                <a:ea typeface="黑体" panose="02010609060101010101" pitchFamily="49" charset="-122"/>
              </a:rPr>
              <a:t>年德文版序言中指出</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宣言</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所发挥的一般原理是行动指南，同时又指出：</a:t>
            </a:r>
            <a:r>
              <a:rPr lang="zh-CN" altLang="en-US" b="1" dirty="0">
                <a:solidFill>
                  <a:srgbClr val="000000"/>
                </a:solidFill>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这些基本原理的实际运用，正如</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宣言</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所说的，随时随地要以当时的历史条件为转移。</a:t>
            </a:r>
            <a:r>
              <a:rPr lang="zh-CN" altLang="en-US" b="1" dirty="0">
                <a:solidFill>
                  <a:srgbClr val="000000"/>
                </a:solidFill>
                <a:ea typeface="黑体" panose="02010609060101010101" pitchFamily="49" charset="-122"/>
              </a:rPr>
              <a:t>”</a:t>
            </a:r>
            <a:endParaRPr lang="zh-CN" altLang="en-US" b="1" dirty="0">
              <a:solidFill>
                <a:srgbClr val="000000"/>
              </a:solidFill>
              <a:latin typeface="黑体" panose="02010609060101010101" pitchFamily="49" charset="-122"/>
              <a:ea typeface="黑体" panose="02010609060101010101" pitchFamily="49" charset="-122"/>
            </a:endParaRPr>
          </a:p>
          <a:p>
            <a:pPr eaLnBrk="1" hangingPunct="1"/>
            <a:r>
              <a:rPr lang="zh-CN" altLang="en-US" b="1" dirty="0">
                <a:solidFill>
                  <a:srgbClr val="000000"/>
                </a:solidFill>
                <a:latin typeface="黑体" panose="02010609060101010101" pitchFamily="49" charset="-122"/>
                <a:ea typeface="黑体" panose="02010609060101010101" pitchFamily="49" charset="-122"/>
              </a:rPr>
              <a:t>这一思想至今仍有重要启迪意义。</a:t>
            </a:r>
            <a:r>
              <a:rPr lang="zh-CN" altLang="en-US" dirty="0"/>
              <a:t> </a:t>
            </a:r>
            <a:endParaRPr lang="zh-CN" altLang="en-US" dirty="0"/>
          </a:p>
          <a:p>
            <a:endParaRPr lang="zh-CN" altLang="en-US" dirty="0"/>
          </a:p>
        </p:txBody>
      </p:sp>
      <p:sp>
        <p:nvSpPr>
          <p:cNvPr id="1843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内容占位符 2"/>
          <p:cNvSpPr>
            <a:spLocks noGrp="1"/>
          </p:cNvSpPr>
          <p:nvPr>
            <p:ph idx="1"/>
          </p:nvPr>
        </p:nvSpPr>
        <p:spPr>
          <a:ln/>
        </p:spPr>
        <p:txBody>
          <a:bodyPr vert="horz" wrap="square" lIns="91440" tIns="45720" rIns="91440" bIns="45720" anchor="t"/>
          <a:p>
            <a:r>
              <a:rPr lang="zh-CN" altLang="zh-CN" dirty="0">
                <a:latin typeface="楷体_GB2312" pitchFamily="49" charset="-122"/>
                <a:ea typeface="楷体_GB2312" pitchFamily="49" charset="-122"/>
              </a:rPr>
              <a:t>引言部分说明写作《宣言》的</a:t>
            </a:r>
            <a:r>
              <a:rPr lang="zh-CN" altLang="zh-CN" dirty="0">
                <a:solidFill>
                  <a:srgbClr val="FF0000"/>
                </a:solidFill>
                <a:latin typeface="楷体_GB2312" pitchFamily="49" charset="-122"/>
                <a:ea typeface="楷体_GB2312" pitchFamily="49" charset="-122"/>
              </a:rPr>
              <a:t>背景</a:t>
            </a:r>
            <a:r>
              <a:rPr lang="zh-CN" altLang="zh-CN" dirty="0">
                <a:latin typeface="楷体_GB2312" pitchFamily="49" charset="-122"/>
                <a:ea typeface="楷体_GB2312" pitchFamily="49" charset="-122"/>
              </a:rPr>
              <a:t>和</a:t>
            </a:r>
            <a:r>
              <a:rPr lang="zh-CN" altLang="zh-CN" dirty="0">
                <a:solidFill>
                  <a:srgbClr val="FF0000"/>
                </a:solidFill>
                <a:latin typeface="楷体_GB2312" pitchFamily="49" charset="-122"/>
                <a:ea typeface="楷体_GB2312" pitchFamily="49" charset="-122"/>
              </a:rPr>
              <a:t>目的</a:t>
            </a:r>
            <a:r>
              <a:rPr lang="zh-CN" altLang="zh-CN" dirty="0">
                <a:latin typeface="楷体_GB2312" pitchFamily="49" charset="-122"/>
                <a:ea typeface="楷体_GB2312" pitchFamily="49" charset="-122"/>
              </a:rPr>
              <a:t>。19世纪40年代，在欧洲，共产主义已成为一种不可抗拒的社会力量。一切旧势力都感到惶恐不安，于是</a:t>
            </a:r>
            <a:r>
              <a:rPr lang="zh-CN" altLang="zh-CN" dirty="0">
                <a:solidFill>
                  <a:srgbClr val="FF0000"/>
                </a:solidFill>
                <a:latin typeface="楷体_GB2312" pitchFamily="49" charset="-122"/>
                <a:ea typeface="楷体_GB2312" pitchFamily="49" charset="-122"/>
              </a:rPr>
              <a:t>编造</a:t>
            </a:r>
            <a:r>
              <a:rPr lang="zh-CN" altLang="zh-CN" dirty="0">
                <a:latin typeface="楷体_GB2312" pitchFamily="49" charset="-122"/>
                <a:ea typeface="楷体_GB2312" pitchFamily="49" charset="-122"/>
              </a:rPr>
              <a:t>出关于“</a:t>
            </a:r>
            <a:r>
              <a:rPr lang="zh-CN" altLang="zh-CN" dirty="0">
                <a:solidFill>
                  <a:srgbClr val="FF0000"/>
                </a:solidFill>
                <a:latin typeface="楷体_GB2312" pitchFamily="49" charset="-122"/>
                <a:ea typeface="楷体_GB2312" pitchFamily="49" charset="-122"/>
              </a:rPr>
              <a:t>共产主义幽灵</a:t>
            </a:r>
            <a:r>
              <a:rPr lang="zh-CN" altLang="zh-CN" dirty="0">
                <a:latin typeface="楷体_GB2312" pitchFamily="49" charset="-122"/>
                <a:ea typeface="楷体_GB2312" pitchFamily="49" charset="-122"/>
              </a:rPr>
              <a:t>”的神话，进行</a:t>
            </a:r>
            <a:r>
              <a:rPr lang="zh-CN" altLang="zh-CN" dirty="0">
                <a:solidFill>
                  <a:srgbClr val="FF0000"/>
                </a:solidFill>
                <a:latin typeface="楷体_GB2312" pitchFamily="49" charset="-122"/>
                <a:ea typeface="楷体_GB2312" pitchFamily="49" charset="-122"/>
              </a:rPr>
              <a:t>诬蔑</a:t>
            </a:r>
            <a:r>
              <a:rPr lang="zh-CN" altLang="zh-CN" dirty="0">
                <a:latin typeface="楷体_GB2312" pitchFamily="49" charset="-122"/>
                <a:ea typeface="楷体_GB2312" pitchFamily="49" charset="-122"/>
              </a:rPr>
              <a:t>，加以</a:t>
            </a:r>
            <a:r>
              <a:rPr lang="zh-CN" altLang="zh-CN" dirty="0">
                <a:solidFill>
                  <a:srgbClr val="FF0000"/>
                </a:solidFill>
                <a:latin typeface="楷体_GB2312" pitchFamily="49" charset="-122"/>
                <a:ea typeface="楷体_GB2312" pitchFamily="49" charset="-122"/>
              </a:rPr>
              <a:t>围剿</a:t>
            </a:r>
            <a:r>
              <a:rPr lang="zh-CN" altLang="zh-CN" dirty="0">
                <a:latin typeface="楷体_GB2312" pitchFamily="49" charset="-122"/>
                <a:ea typeface="楷体_GB2312" pitchFamily="49" charset="-122"/>
              </a:rPr>
              <a:t>。为了</a:t>
            </a:r>
            <a:r>
              <a:rPr lang="zh-CN" altLang="zh-CN" dirty="0">
                <a:solidFill>
                  <a:srgbClr val="FF0000"/>
                </a:solidFill>
                <a:latin typeface="楷体_GB2312" pitchFamily="49" charset="-122"/>
                <a:ea typeface="楷体_GB2312" pitchFamily="49" charset="-122"/>
              </a:rPr>
              <a:t>回敬</a:t>
            </a:r>
            <a:r>
              <a:rPr lang="zh-CN" altLang="zh-CN" dirty="0">
                <a:latin typeface="楷体_GB2312" pitchFamily="49" charset="-122"/>
                <a:ea typeface="楷体_GB2312" pitchFamily="49" charset="-122"/>
              </a:rPr>
              <a:t>反动势力的攻击，向全世界公开说明自己的</a:t>
            </a:r>
            <a:r>
              <a:rPr lang="zh-CN" altLang="zh-CN" dirty="0">
                <a:solidFill>
                  <a:srgbClr val="FF0000"/>
                </a:solidFill>
                <a:latin typeface="楷体_GB2312" pitchFamily="49" charset="-122"/>
                <a:ea typeface="楷体_GB2312" pitchFamily="49" charset="-122"/>
              </a:rPr>
              <a:t>观点、目的和意图</a:t>
            </a:r>
            <a:r>
              <a:rPr lang="zh-CN" altLang="zh-CN" dirty="0">
                <a:latin typeface="楷体_GB2312" pitchFamily="49" charset="-122"/>
                <a:ea typeface="楷体_GB2312" pitchFamily="49" charset="-122"/>
              </a:rPr>
              <a:t>，各国共产党人集会于伦敦，拟定了宣言，公布于世。</a:t>
            </a:r>
            <a:endParaRPr lang="zh-CN" altLang="zh-CN" dirty="0"/>
          </a:p>
          <a:p>
            <a:endParaRPr lang="zh-CN" altLang="en-US" dirty="0"/>
          </a:p>
        </p:txBody>
      </p:sp>
      <p:sp>
        <p:nvSpPr>
          <p:cNvPr id="19459"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9460" name="标题 1"/>
          <p:cNvSpPr>
            <a:spLocks noGrp="1"/>
          </p:cNvSpPr>
          <p:nvPr>
            <p:ph type="title"/>
          </p:nvPr>
        </p:nvSpPr>
        <p:spPr>
          <a:ln/>
        </p:spPr>
        <p:txBody>
          <a:bodyPr vert="horz" wrap="square" lIns="91440" tIns="45720" rIns="91440" bIns="45720" anchor="ctr"/>
          <a:p>
            <a:r>
              <a:rPr lang="zh-CN" altLang="en-US" dirty="0">
                <a:ea typeface="楷体_GB2312" pitchFamily="49" charset="-122"/>
              </a:rPr>
              <a:t>《引言》解读</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0483" name="标题 1"/>
          <p:cNvSpPr>
            <a:spLocks noGrp="1"/>
          </p:cNvSpPr>
          <p:nvPr>
            <p:ph type="title"/>
          </p:nvPr>
        </p:nvSpPr>
        <p:spPr>
          <a:ln/>
        </p:spPr>
        <p:txBody>
          <a:bodyPr vert="horz" wrap="square" lIns="91440" tIns="45720" rIns="91440" bIns="45720" anchor="ctr"/>
          <a:p>
            <a:r>
              <a:rPr lang="zh-CN" altLang="en-US" b="1" dirty="0"/>
              <a:t>（一）资产者和无产者</a:t>
            </a:r>
            <a:endParaRPr lang="zh-CN" altLang="en-US" dirty="0"/>
          </a:p>
        </p:txBody>
      </p:sp>
      <p:sp>
        <p:nvSpPr>
          <p:cNvPr id="20484" name="矩形 1"/>
          <p:cNvSpPr/>
          <p:nvPr/>
        </p:nvSpPr>
        <p:spPr>
          <a:xfrm>
            <a:off x="1042988" y="1895475"/>
            <a:ext cx="7129462"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1</a:t>
            </a:r>
            <a:r>
              <a:rPr lang="zh-CN" altLang="en-US" sz="2400" b="1" dirty="0">
                <a:solidFill>
                  <a:srgbClr val="000000"/>
                </a:solidFill>
                <a:latin typeface="Arial" panose="020B0604020202020204" pitchFamily="34" charset="0"/>
              </a:rPr>
              <a:t>）运用历史唯物论观点，分析了资产阶级和无产阶级发生、发展及其相互斗争的过程，揭示了资本主义必然灭亡和社会主义必然胜利的客观规律，阐明了无产阶级的历史史命。</a:t>
            </a:r>
            <a:endParaRPr lang="zh-CN" altLang="en-US" sz="2400" b="1" dirty="0">
              <a:solidFill>
                <a:srgbClr val="000000"/>
              </a:solidFill>
              <a:latin typeface="Arial" panose="020B0604020202020204" pitchFamily="34" charset="0"/>
            </a:endParaRPr>
          </a:p>
        </p:txBody>
      </p:sp>
      <p:sp>
        <p:nvSpPr>
          <p:cNvPr id="20485" name="矩形 2"/>
          <p:cNvSpPr/>
          <p:nvPr/>
        </p:nvSpPr>
        <p:spPr>
          <a:xfrm>
            <a:off x="1057275" y="3941763"/>
            <a:ext cx="7115175" cy="19383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2</a:t>
            </a:r>
            <a:r>
              <a:rPr lang="zh-CN" altLang="en-US" sz="2400" b="1" dirty="0">
                <a:solidFill>
                  <a:srgbClr val="000000"/>
                </a:solidFill>
                <a:latin typeface="Arial" panose="020B0604020202020204" pitchFamily="34" charset="0"/>
              </a:rPr>
              <a:t>）阐述了阶级斗争学说。</a:t>
            </a:r>
            <a:endParaRPr lang="zh-CN" altLang="en-US" sz="2400" b="1" dirty="0">
              <a:solidFill>
                <a:srgbClr val="000000"/>
              </a:solidFill>
              <a:latin typeface="Arial" panose="020B0604020202020204" pitchFamily="34" charset="0"/>
            </a:endParaRPr>
          </a:p>
          <a:p>
            <a:pPr marL="0" lvl="0" indent="0" eaLnBrk="1" hangingPunct="1">
              <a:spcBef>
                <a:spcPct val="0"/>
              </a:spcBef>
              <a:buNone/>
            </a:pPr>
            <a:r>
              <a:rPr lang="zh-CN" altLang="en-US" sz="2400" b="1" dirty="0">
                <a:solidFill>
                  <a:srgbClr val="000000"/>
                </a:solidFill>
                <a:latin typeface="Arial" panose="020B0604020202020204" pitchFamily="34" charset="0"/>
              </a:rPr>
              <a:t>提出了一个著名的原理：“</a:t>
            </a:r>
            <a:r>
              <a:rPr lang="zh-CN" altLang="en-US" sz="2400" b="1" dirty="0">
                <a:solidFill>
                  <a:srgbClr val="FF0000"/>
                </a:solidFill>
                <a:latin typeface="Arial" panose="020B0604020202020204" pitchFamily="34" charset="0"/>
              </a:rPr>
              <a:t>一切阶级斗争都是政治斗争</a:t>
            </a:r>
            <a:r>
              <a:rPr lang="zh-CN" altLang="en-US" sz="2400" b="1" dirty="0">
                <a:solidFill>
                  <a:srgbClr val="000000"/>
                </a:solidFill>
                <a:latin typeface="Arial" panose="020B0604020202020204" pitchFamily="34" charset="0"/>
              </a:rPr>
              <a:t>。”即夺取政权的政治斗争。</a:t>
            </a:r>
            <a:endParaRPr lang="zh-CN" altLang="en-US" sz="2400" b="1" dirty="0">
              <a:solidFill>
                <a:srgbClr val="000000"/>
              </a:solidFill>
              <a:latin typeface="Arial" panose="020B0604020202020204" pitchFamily="34" charset="0"/>
            </a:endParaRPr>
          </a:p>
          <a:p>
            <a:pPr marL="0" lvl="0" indent="0" eaLnBrk="1" hangingPunct="1">
              <a:spcBef>
                <a:spcPct val="0"/>
              </a:spcBef>
              <a:buNone/>
            </a:pPr>
            <a:r>
              <a:rPr lang="zh-CN" altLang="en-US" sz="2400" b="1" dirty="0">
                <a:solidFill>
                  <a:srgbClr val="000000"/>
                </a:solidFill>
                <a:latin typeface="Arial" panose="020B0604020202020204" pitchFamily="34" charset="0"/>
              </a:rPr>
              <a:t>分析了资产阶级产生、发展的过程，揭示了资本主义必然灭亡的规律。</a:t>
            </a:r>
            <a:endParaRPr lang="zh-CN" altLang="en-US" sz="2400" b="1"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1507" name="标题 1"/>
          <p:cNvSpPr>
            <a:spLocks noGrp="1"/>
          </p:cNvSpPr>
          <p:nvPr>
            <p:ph type="title"/>
          </p:nvPr>
        </p:nvSpPr>
        <p:spPr>
          <a:ln/>
        </p:spPr>
        <p:txBody>
          <a:bodyPr vert="horz" wrap="square" lIns="91440" tIns="45720" rIns="91440" bIns="45720" anchor="ctr"/>
          <a:p>
            <a:r>
              <a:rPr lang="zh-CN" altLang="en-US" b="1" dirty="0"/>
              <a:t>（一）资产者和无产者</a:t>
            </a:r>
            <a:endParaRPr lang="zh-CN" altLang="en-US" dirty="0"/>
          </a:p>
        </p:txBody>
      </p:sp>
      <p:sp>
        <p:nvSpPr>
          <p:cNvPr id="2" name="矩形 1"/>
          <p:cNvSpPr/>
          <p:nvPr/>
        </p:nvSpPr>
        <p:spPr>
          <a:xfrm>
            <a:off x="838200" y="1765300"/>
            <a:ext cx="7848600" cy="193833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rPr>
              <a:t>3</a:t>
            </a:r>
            <a:r>
              <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rPr>
              <a:t>）揭示了社会主义胜利的客观必然性。</a:t>
            </a:r>
            <a:endPar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rPr>
              <a:t>在阐述了资产阶级曾经起过历史作用的同时指出，资产阶级把人与人之间的关系变成赤裸裸的金钱关系。资本主义的生产关系已经成为生产力发展的严重障碍，“</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资产阶级用来推翻封建制度的武器，现在却对准资产阶级自己了</a:t>
            </a:r>
            <a:r>
              <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rPr>
              <a:t>。”</a:t>
            </a:r>
            <a:endParaRPr kumimoji="0" lang="zh-CN" altLang="en-US" sz="24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宋体" panose="02010600030101010101" pitchFamily="2" charset="-122"/>
              <a:cs typeface="+mn-cs"/>
            </a:endParaRPr>
          </a:p>
        </p:txBody>
      </p:sp>
      <p:sp>
        <p:nvSpPr>
          <p:cNvPr id="21509" name="矩形 2"/>
          <p:cNvSpPr/>
          <p:nvPr/>
        </p:nvSpPr>
        <p:spPr>
          <a:xfrm>
            <a:off x="719138" y="4070350"/>
            <a:ext cx="8086725"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7030A0"/>
                </a:solidFill>
                <a:latin typeface="Arial" panose="020B0604020202020204" pitchFamily="34" charset="0"/>
              </a:rPr>
              <a:t>（</a:t>
            </a:r>
            <a:r>
              <a:rPr lang="en-US" altLang="zh-CN" sz="2400" b="1" dirty="0">
                <a:solidFill>
                  <a:srgbClr val="7030A0"/>
                </a:solidFill>
                <a:latin typeface="Arial" panose="020B0604020202020204" pitchFamily="34" charset="0"/>
              </a:rPr>
              <a:t>4</a:t>
            </a:r>
            <a:r>
              <a:rPr lang="zh-CN" altLang="en-US" sz="2400" b="1" dirty="0">
                <a:solidFill>
                  <a:srgbClr val="7030A0"/>
                </a:solidFill>
                <a:latin typeface="Arial" panose="020B0604020202020204" pitchFamily="34" charset="0"/>
              </a:rPr>
              <a:t>）阐明了无产阶级的历史使命。</a:t>
            </a:r>
            <a:endParaRPr lang="zh-CN" altLang="en-US" sz="2400" b="1" dirty="0">
              <a:solidFill>
                <a:srgbClr val="7030A0"/>
              </a:solidFill>
              <a:latin typeface="Arial" panose="020B0604020202020204" pitchFamily="34" charset="0"/>
            </a:endParaRPr>
          </a:p>
          <a:p>
            <a:pPr marL="0" lvl="0" indent="0" eaLnBrk="1" hangingPunct="1">
              <a:spcBef>
                <a:spcPct val="0"/>
              </a:spcBef>
              <a:buNone/>
            </a:pPr>
            <a:r>
              <a:rPr lang="zh-CN" altLang="en-US" sz="2400" b="1" dirty="0">
                <a:solidFill>
                  <a:srgbClr val="7030A0"/>
                </a:solidFill>
                <a:latin typeface="Arial" panose="020B0604020202020204" pitchFamily="34" charset="0"/>
              </a:rPr>
              <a:t>由‘自在阶级’到“自为阶级”的发展和无产阶级的历史史命。</a:t>
            </a:r>
            <a:r>
              <a:rPr lang="en-US" altLang="zh-CN" sz="2400" b="1" dirty="0">
                <a:solidFill>
                  <a:srgbClr val="7030A0"/>
                </a:solidFill>
                <a:latin typeface="Arial" panose="020B0604020202020204" pitchFamily="34" charset="0"/>
              </a:rPr>
              <a:t>——</a:t>
            </a:r>
            <a:r>
              <a:rPr lang="zh-CN" altLang="en-US" sz="2400" b="1" dirty="0">
                <a:solidFill>
                  <a:srgbClr val="7030A0"/>
                </a:solidFill>
                <a:latin typeface="Arial" panose="020B0604020202020204" pitchFamily="34" charset="0"/>
              </a:rPr>
              <a:t>用暴力推翻资产阶级统治，建立无产阶级专政。</a:t>
            </a:r>
            <a:endParaRPr lang="zh-CN" altLang="en-US" sz="2400" b="1" dirty="0">
              <a:solidFill>
                <a:srgbClr val="7030A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1 Título"/>
          <p:cNvSpPr/>
          <p:nvPr/>
        </p:nvSpPr>
        <p:spPr>
          <a:xfrm>
            <a:off x="323850" y="333375"/>
            <a:ext cx="3168650" cy="35877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ts val="5765"/>
              </a:lnSpc>
              <a:spcBef>
                <a:spcPct val="0"/>
              </a:spcBef>
              <a:buNone/>
            </a:pPr>
            <a:r>
              <a:rPr lang="zh-CN" altLang="en-US" sz="3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主要内容</a:t>
            </a:r>
            <a:endParaRPr lang="zh-CN" altLang="en-US" sz="3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95" name="组合 6"/>
          <p:cNvGrpSpPr/>
          <p:nvPr/>
        </p:nvGrpSpPr>
        <p:grpSpPr>
          <a:xfrm>
            <a:off x="998538" y="1527175"/>
            <a:ext cx="8315325" cy="4591050"/>
            <a:chOff x="0" y="0"/>
            <a:chExt cx="8314749" cy="4590220"/>
          </a:xfrm>
        </p:grpSpPr>
        <p:sp>
          <p:nvSpPr>
            <p:cNvPr id="4112" name="矩形 5"/>
            <p:cNvSpPr/>
            <p:nvPr/>
          </p:nvSpPr>
          <p:spPr>
            <a:xfrm>
              <a:off x="19465" y="0"/>
              <a:ext cx="7939087" cy="552450"/>
            </a:xfrm>
            <a:prstGeom prst="roundRect">
              <a:avLst>
                <a:gd name="adj" fmla="val 16667"/>
              </a:avLst>
            </a:prstGeom>
            <a:solidFill>
              <a:srgbClr val="BCBCBC">
                <a:alpha val="29803"/>
              </a:srgbClr>
            </a:solidFill>
            <a:ln w="9525" cap="flat" cmpd="sng">
              <a:solidFill>
                <a:srgbClr val="D8D8D8"/>
              </a:solidFill>
              <a:prstDash val="dash"/>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150000"/>
                </a:lnSpc>
                <a:spcBef>
                  <a:spcPct val="0"/>
                </a:spcBef>
                <a:buNone/>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dirty="0">
                <a:latin typeface="Arial" panose="020B0604020202020204" pitchFamily="34" charset="0"/>
              </a:endParaRPr>
            </a:p>
          </p:txBody>
        </p:sp>
        <p:sp>
          <p:nvSpPr>
            <p:cNvPr id="4113" name="矩形 5"/>
            <p:cNvSpPr/>
            <p:nvPr/>
          </p:nvSpPr>
          <p:spPr>
            <a:xfrm>
              <a:off x="0" y="1059992"/>
              <a:ext cx="7939087" cy="552450"/>
            </a:xfrm>
            <a:prstGeom prst="roundRect">
              <a:avLst>
                <a:gd name="adj" fmla="val 16667"/>
              </a:avLst>
            </a:prstGeom>
            <a:solidFill>
              <a:srgbClr val="BCBCBC">
                <a:alpha val="29803"/>
              </a:srgbClr>
            </a:solidFill>
            <a:ln w="9525" cap="flat" cmpd="sng">
              <a:solidFill>
                <a:srgbClr val="D8D8D8"/>
              </a:solidFill>
              <a:prstDash val="dash"/>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150000"/>
                </a:lnSpc>
                <a:spcBef>
                  <a:spcPct val="0"/>
                </a:spcBef>
                <a:buNone/>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dirty="0">
                <a:latin typeface="Arial" panose="020B0604020202020204" pitchFamily="34" charset="0"/>
              </a:endParaRPr>
            </a:p>
          </p:txBody>
        </p:sp>
        <p:sp>
          <p:nvSpPr>
            <p:cNvPr id="4114" name="矩形 5"/>
            <p:cNvSpPr/>
            <p:nvPr/>
          </p:nvSpPr>
          <p:spPr>
            <a:xfrm>
              <a:off x="44299" y="2119984"/>
              <a:ext cx="7939087" cy="642046"/>
            </a:xfrm>
            <a:prstGeom prst="roundRect">
              <a:avLst>
                <a:gd name="adj" fmla="val 16667"/>
              </a:avLst>
            </a:prstGeom>
            <a:solidFill>
              <a:srgbClr val="BCBCBC">
                <a:alpha val="29803"/>
              </a:srgbClr>
            </a:solidFill>
            <a:ln w="9525" cap="flat" cmpd="sng">
              <a:solidFill>
                <a:srgbClr val="D8D8D8"/>
              </a:solidFill>
              <a:prstDash val="dash"/>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150000"/>
                </a:lnSpc>
                <a:spcBef>
                  <a:spcPct val="0"/>
                </a:spcBef>
                <a:buNone/>
              </a:pPr>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latin typeface="Arial" panose="020B0604020202020204" pitchFamily="34" charset="0"/>
              </a:endParaRPr>
            </a:p>
          </p:txBody>
        </p:sp>
        <p:sp>
          <p:nvSpPr>
            <p:cNvPr id="4115" name="矩形 5"/>
            <p:cNvSpPr/>
            <p:nvPr/>
          </p:nvSpPr>
          <p:spPr>
            <a:xfrm>
              <a:off x="44298" y="3179976"/>
              <a:ext cx="7939087" cy="552450"/>
            </a:xfrm>
            <a:prstGeom prst="roundRect">
              <a:avLst>
                <a:gd name="adj" fmla="val 16667"/>
              </a:avLst>
            </a:prstGeom>
            <a:solidFill>
              <a:srgbClr val="BCBCBC">
                <a:alpha val="29803"/>
              </a:srgbClr>
            </a:solidFill>
            <a:ln w="9525" cap="flat" cmpd="sng">
              <a:solidFill>
                <a:srgbClr val="D8D8D8"/>
              </a:solidFill>
              <a:prstDash val="dash"/>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150000"/>
                </a:lnSpc>
                <a:spcBef>
                  <a:spcPct val="0"/>
                </a:spcBef>
                <a:buNone/>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dirty="0">
                <a:latin typeface="Arial" panose="020B0604020202020204" pitchFamily="34" charset="0"/>
              </a:endParaRPr>
            </a:p>
          </p:txBody>
        </p:sp>
        <p:sp>
          <p:nvSpPr>
            <p:cNvPr id="4116" name="内容占位符 2"/>
            <p:cNvSpPr/>
            <p:nvPr/>
          </p:nvSpPr>
          <p:spPr>
            <a:xfrm>
              <a:off x="332660" y="59144"/>
              <a:ext cx="7416825" cy="134779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342900" lvl="0" indent="-342900" eaLnBrk="1" hangingPunct="1">
                <a:buNone/>
              </a:pP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共产党宣言</a:t>
              </a: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的历史背景和历史意义</a:t>
              </a:r>
              <a:endPar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endParaRPr>
            </a:p>
          </p:txBody>
        </p:sp>
        <p:sp>
          <p:nvSpPr>
            <p:cNvPr id="4117" name="内容占位符 2"/>
            <p:cNvSpPr/>
            <p:nvPr/>
          </p:nvSpPr>
          <p:spPr>
            <a:xfrm>
              <a:off x="357494" y="1133080"/>
              <a:ext cx="7576581" cy="134779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342900" lvl="0" indent="-342900" eaLnBrk="1" hangingPunct="1">
                <a:buNone/>
              </a:pP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共产党宣言</a:t>
              </a: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在中国的传播</a:t>
              </a:r>
              <a:endPar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endParaRPr>
            </a:p>
          </p:txBody>
        </p:sp>
        <p:sp>
          <p:nvSpPr>
            <p:cNvPr id="4118" name="内容占位符 2"/>
            <p:cNvSpPr/>
            <p:nvPr/>
          </p:nvSpPr>
          <p:spPr>
            <a:xfrm>
              <a:off x="404669" y="2198286"/>
              <a:ext cx="7910080" cy="134779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342900" lvl="0" indent="-342900" eaLnBrk="1" hangingPunct="1">
                <a:buNone/>
              </a:pP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共产党宣言</a:t>
              </a: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的基本内容</a:t>
              </a:r>
              <a:endPar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endParaRPr>
            </a:p>
            <a:p>
              <a:pPr marL="342900" lvl="0" indent="-342900" eaLnBrk="1" hangingPunct="1">
                <a:buNone/>
              </a:pPr>
              <a:endPar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endParaRPr>
            </a:p>
          </p:txBody>
        </p:sp>
        <p:sp>
          <p:nvSpPr>
            <p:cNvPr id="4119" name="内容占位符 2"/>
            <p:cNvSpPr/>
            <p:nvPr/>
          </p:nvSpPr>
          <p:spPr>
            <a:xfrm>
              <a:off x="404668" y="3242427"/>
              <a:ext cx="7534418" cy="134779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342900" lvl="0" indent="-342900" eaLnBrk="1" hangingPunct="1">
                <a:buNone/>
              </a:pP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共产党宣言</a:t>
              </a:r>
              <a:r>
                <a:rPr lang="en-US" altLang="zh-CN"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rPr>
                <a:t>的学习和思考</a:t>
              </a:r>
              <a:endParaRPr lang="zh-CN" altLang="en-US" sz="2000" dirty="0">
                <a:solidFill>
                  <a:srgbClr val="3F3F3F"/>
                </a:solidFill>
                <a:latin typeface="黑体" panose="02010609060101010101" pitchFamily="49" charset="-122"/>
                <a:ea typeface="黑体" panose="02010609060101010101" pitchFamily="49" charset="-122"/>
                <a:sym typeface="黑体" panose="02010609060101010101" pitchFamily="49" charset="-122"/>
              </a:endParaRPr>
            </a:p>
          </p:txBody>
        </p:sp>
      </p:grpSp>
      <p:grpSp>
        <p:nvGrpSpPr>
          <p:cNvPr id="8204" name="组合 9"/>
          <p:cNvGrpSpPr/>
          <p:nvPr/>
        </p:nvGrpSpPr>
        <p:grpSpPr>
          <a:xfrm>
            <a:off x="444500" y="1373188"/>
            <a:ext cx="838200" cy="838200"/>
            <a:chOff x="0" y="0"/>
            <a:chExt cx="838200" cy="838200"/>
          </a:xfrm>
        </p:grpSpPr>
        <p:sp>
          <p:nvSpPr>
            <p:cNvPr id="4110" name="椭圆 27"/>
            <p:cNvSpPr/>
            <p:nvPr/>
          </p:nvSpPr>
          <p:spPr>
            <a:xfrm>
              <a:off x="0" y="0"/>
              <a:ext cx="838200" cy="838200"/>
            </a:xfrm>
            <a:prstGeom prst="ellipse">
              <a:avLst/>
            </a:prstGeom>
            <a:solidFill>
              <a:srgbClr val="0EB1E7"/>
            </a:solidFill>
            <a:ln w="25400" cap="flat" cmpd="sng">
              <a:solidFill>
                <a:schemeClr val="bg1"/>
              </a:solidFill>
              <a:prstDash val="solid"/>
              <a:headEnd type="none" w="med" len="med"/>
              <a:tailEnd type="none" w="med" len="med"/>
            </a:ln>
          </p:spPr>
          <p:txBody>
            <a:bodyPr lIns="0" rIns="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4111" name="矩形 28"/>
            <p:cNvSpPr/>
            <p:nvPr/>
          </p:nvSpPr>
          <p:spPr>
            <a:xfrm>
              <a:off x="210349" y="245596"/>
              <a:ext cx="417102"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rPr>
                <a:t>一</a:t>
              </a:r>
              <a:endPar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grpSp>
      <p:grpSp>
        <p:nvGrpSpPr>
          <p:cNvPr id="8207" name="组合 10"/>
          <p:cNvGrpSpPr/>
          <p:nvPr/>
        </p:nvGrpSpPr>
        <p:grpSpPr>
          <a:xfrm>
            <a:off x="425450" y="2435225"/>
            <a:ext cx="838200" cy="839788"/>
            <a:chOff x="0" y="0"/>
            <a:chExt cx="838200" cy="838200"/>
          </a:xfrm>
        </p:grpSpPr>
        <p:sp>
          <p:nvSpPr>
            <p:cNvPr id="4108" name="椭圆 31"/>
            <p:cNvSpPr/>
            <p:nvPr/>
          </p:nvSpPr>
          <p:spPr>
            <a:xfrm>
              <a:off x="0" y="0"/>
              <a:ext cx="838200" cy="838200"/>
            </a:xfrm>
            <a:prstGeom prst="ellipse">
              <a:avLst/>
            </a:prstGeom>
            <a:solidFill>
              <a:srgbClr val="0EB1E7"/>
            </a:solidFill>
            <a:ln w="25400" cap="flat" cmpd="sng">
              <a:solidFill>
                <a:schemeClr val="bg1"/>
              </a:solidFill>
              <a:prstDash val="solid"/>
              <a:headEnd type="none" w="med" len="med"/>
              <a:tailEnd type="none" w="med" len="med"/>
            </a:ln>
          </p:spPr>
          <p:txBody>
            <a:bodyPr lIns="0" rIns="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4109" name="矩形 32"/>
            <p:cNvSpPr/>
            <p:nvPr/>
          </p:nvSpPr>
          <p:spPr>
            <a:xfrm>
              <a:off x="227035" y="225014"/>
              <a:ext cx="417102" cy="368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rPr>
                <a:t>二</a:t>
              </a:r>
              <a:endPar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grpSp>
      <p:grpSp>
        <p:nvGrpSpPr>
          <p:cNvPr id="8210" name="组合 11"/>
          <p:cNvGrpSpPr/>
          <p:nvPr/>
        </p:nvGrpSpPr>
        <p:grpSpPr>
          <a:xfrm>
            <a:off x="469900" y="3498850"/>
            <a:ext cx="838200" cy="838200"/>
            <a:chOff x="0" y="0"/>
            <a:chExt cx="838200" cy="838200"/>
          </a:xfrm>
        </p:grpSpPr>
        <p:sp>
          <p:nvSpPr>
            <p:cNvPr id="4106" name="椭圆 35"/>
            <p:cNvSpPr/>
            <p:nvPr/>
          </p:nvSpPr>
          <p:spPr>
            <a:xfrm>
              <a:off x="0" y="0"/>
              <a:ext cx="838200" cy="838200"/>
            </a:xfrm>
            <a:prstGeom prst="ellipse">
              <a:avLst/>
            </a:prstGeom>
            <a:solidFill>
              <a:srgbClr val="0EB1E7"/>
            </a:solidFill>
            <a:ln w="25400" cap="flat" cmpd="sng">
              <a:solidFill>
                <a:schemeClr val="bg1"/>
              </a:solidFill>
              <a:prstDash val="solid"/>
              <a:headEnd type="none" w="med" len="med"/>
              <a:tailEnd type="none" w="med" len="med"/>
            </a:ln>
          </p:spPr>
          <p:txBody>
            <a:bodyPr lIns="0" rIns="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4107" name="矩形 36"/>
            <p:cNvSpPr/>
            <p:nvPr/>
          </p:nvSpPr>
          <p:spPr>
            <a:xfrm>
              <a:off x="182585" y="230598"/>
              <a:ext cx="417102"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rPr>
                <a:t>三</a:t>
              </a:r>
              <a:endParaRPr lang="zh-CN" altLang="en-US" sz="1800" dirty="0">
                <a:latin typeface="Arial" panose="020B0604020202020204" pitchFamily="34" charset="0"/>
              </a:endParaRPr>
            </a:p>
          </p:txBody>
        </p:sp>
      </p:grpSp>
      <p:grpSp>
        <p:nvGrpSpPr>
          <p:cNvPr id="8213" name="组合 12"/>
          <p:cNvGrpSpPr/>
          <p:nvPr/>
        </p:nvGrpSpPr>
        <p:grpSpPr>
          <a:xfrm>
            <a:off x="469900" y="4562475"/>
            <a:ext cx="838200" cy="838200"/>
            <a:chOff x="0" y="0"/>
            <a:chExt cx="838200" cy="838200"/>
          </a:xfrm>
        </p:grpSpPr>
        <p:sp>
          <p:nvSpPr>
            <p:cNvPr id="4104" name="椭圆 39"/>
            <p:cNvSpPr/>
            <p:nvPr/>
          </p:nvSpPr>
          <p:spPr>
            <a:xfrm>
              <a:off x="0" y="0"/>
              <a:ext cx="838200" cy="838200"/>
            </a:xfrm>
            <a:prstGeom prst="ellipse">
              <a:avLst/>
            </a:prstGeom>
            <a:solidFill>
              <a:srgbClr val="0EB1E7"/>
            </a:solidFill>
            <a:ln w="25400" cap="flat" cmpd="sng">
              <a:solidFill>
                <a:schemeClr val="bg1"/>
              </a:solidFill>
              <a:prstDash val="solid"/>
              <a:headEnd type="none" w="med" len="med"/>
              <a:tailEnd type="none" w="med" len="med"/>
            </a:ln>
          </p:spPr>
          <p:txBody>
            <a:bodyPr lIns="0" rIns="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4105" name="矩形 40"/>
            <p:cNvSpPr/>
            <p:nvPr/>
          </p:nvSpPr>
          <p:spPr>
            <a:xfrm>
              <a:off x="212548" y="207713"/>
              <a:ext cx="417102"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r>
                <a:rPr lang="zh-CN" altLang="en-US" sz="1800" b="1" dirty="0">
                  <a:solidFill>
                    <a:schemeClr val="bg1"/>
                  </a:solidFill>
                  <a:latin typeface="黑体" panose="02010609060101010101" pitchFamily="49" charset="-122"/>
                  <a:ea typeface="黑体" panose="02010609060101010101" pitchFamily="49" charset="-122"/>
                  <a:sym typeface="黑体" panose="02010609060101010101" pitchFamily="49" charset="-122"/>
                </a:rPr>
                <a:t>四</a:t>
              </a:r>
              <a:endParaRPr lang="zh-CN" altLang="en-US" sz="1800" dirty="0">
                <a:latin typeface="Arial" panose="020B0604020202020204" pitchFamily="34" charset="0"/>
              </a:endParaRPr>
            </a:p>
          </p:txBody>
        </p:sp>
      </p:grpSp>
    </p:spTree>
  </p:cSld>
  <p:clrMapOvr>
    <a:masterClrMapping/>
  </p:clrMapOvr>
  <p:transition spd="slow" advTm="8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filter="wipe(right)" prLst="gradientSize: 0.1">
                                      <p:cBhvr>
                                        <p:cTn id="9" dur="1000"/>
                                        <p:tgtEl>
                                          <p:spTgt spid="8194"/>
                                        </p:tgtEl>
                                      </p:cBhvr>
                                    </p:animEffect>
                                  </p:childTnLst>
                                </p:cTn>
                              </p:par>
                              <p:par>
                                <p:cTn id="10" presetID="23" presetClass="entr" presetSubtype="16" fill="hold" nodeType="withEffect">
                                  <p:stCondLst>
                                    <p:cond delay="0"/>
                                  </p:stCondLst>
                                  <p:childTnLst>
                                    <p:set>
                                      <p:cBhvr>
                                        <p:cTn id="11" dur="1" fill="hold">
                                          <p:stCondLst>
                                            <p:cond delay="0"/>
                                          </p:stCondLst>
                                        </p:cTn>
                                        <p:tgtEl>
                                          <p:spTgt spid="8204"/>
                                        </p:tgtEl>
                                        <p:attrNameLst>
                                          <p:attrName>style.visibility</p:attrName>
                                        </p:attrNameLst>
                                      </p:cBhvr>
                                      <p:to>
                                        <p:strVal val="visible"/>
                                      </p:to>
                                    </p:set>
                                    <p:anim calcmode="lin" valueType="num">
                                      <p:cBhvr>
                                        <p:cTn id="12" dur="500" fill="hold"/>
                                        <p:tgtEl>
                                          <p:spTgt spid="8204"/>
                                        </p:tgtEl>
                                        <p:attrNameLst>
                                          <p:attrName>ppt_w</p:attrName>
                                        </p:attrNameLst>
                                      </p:cBhvr>
                                      <p:tavLst>
                                        <p:tav tm="0">
                                          <p:val>
                                            <p:fltVal val="0.000000"/>
                                          </p:val>
                                        </p:tav>
                                        <p:tav tm="100000">
                                          <p:val>
                                            <p:strVal val="#ppt_w"/>
                                          </p:val>
                                        </p:tav>
                                      </p:tavLst>
                                    </p:anim>
                                    <p:anim calcmode="lin" valueType="num">
                                      <p:cBhvr>
                                        <p:cTn id="13" dur="500" fill="hold"/>
                                        <p:tgtEl>
                                          <p:spTgt spid="8204"/>
                                        </p:tgtEl>
                                        <p:attrNameLst>
                                          <p:attrName>ppt_h</p:attrName>
                                        </p:attrNameLst>
                                      </p:cBhvr>
                                      <p:tavLst>
                                        <p:tav tm="0">
                                          <p:val>
                                            <p:fltVal val="0.000000"/>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8204"/>
                                        </p:tgtEl>
                                        <p:attrNameLst>
                                          <p:attrName>r</p:attrName>
                                        </p:attrNameLst>
                                      </p:cBhvr>
                                    </p:animRot>
                                  </p:childTnLst>
                                </p:cTn>
                              </p:par>
                              <p:par>
                                <p:cTn id="16" presetID="23" presetClass="entr" presetSubtype="16" fill="hold" nodeType="withEffect">
                                  <p:stCondLst>
                                    <p:cond delay="0"/>
                                  </p:stCondLst>
                                  <p:childTnLst>
                                    <p:set>
                                      <p:cBhvr>
                                        <p:cTn id="17" dur="1" fill="hold">
                                          <p:stCondLst>
                                            <p:cond delay="0"/>
                                          </p:stCondLst>
                                        </p:cTn>
                                        <p:tgtEl>
                                          <p:spTgt spid="8207"/>
                                        </p:tgtEl>
                                        <p:attrNameLst>
                                          <p:attrName>style.visibility</p:attrName>
                                        </p:attrNameLst>
                                      </p:cBhvr>
                                      <p:to>
                                        <p:strVal val="visible"/>
                                      </p:to>
                                    </p:set>
                                    <p:anim calcmode="lin" valueType="num">
                                      <p:cBhvr>
                                        <p:cTn id="18" dur="500" fill="hold"/>
                                        <p:tgtEl>
                                          <p:spTgt spid="8207"/>
                                        </p:tgtEl>
                                        <p:attrNameLst>
                                          <p:attrName>ppt_w</p:attrName>
                                        </p:attrNameLst>
                                      </p:cBhvr>
                                      <p:tavLst>
                                        <p:tav tm="0">
                                          <p:val>
                                            <p:fltVal val="0.000000"/>
                                          </p:val>
                                        </p:tav>
                                        <p:tav tm="100000">
                                          <p:val>
                                            <p:strVal val="#ppt_w"/>
                                          </p:val>
                                        </p:tav>
                                      </p:tavLst>
                                    </p:anim>
                                    <p:anim calcmode="lin" valueType="num">
                                      <p:cBhvr>
                                        <p:cTn id="19" dur="500" fill="hold"/>
                                        <p:tgtEl>
                                          <p:spTgt spid="8207"/>
                                        </p:tgtEl>
                                        <p:attrNameLst>
                                          <p:attrName>ppt_h</p:attrName>
                                        </p:attrNameLst>
                                      </p:cBhvr>
                                      <p:tavLst>
                                        <p:tav tm="0">
                                          <p:val>
                                            <p:fltVal val="0.000000"/>
                                          </p:val>
                                        </p:tav>
                                        <p:tav tm="100000">
                                          <p:val>
                                            <p:strVal val="#ppt_h"/>
                                          </p:val>
                                        </p:tav>
                                      </p:tavLst>
                                    </p:anim>
                                  </p:childTnLst>
                                </p:cTn>
                              </p:par>
                              <p:par>
                                <p:cTn id="20" presetID="8" presetClass="emph" presetSubtype="0" fill="hold" nodeType="withEffect">
                                  <p:stCondLst>
                                    <p:cond delay="0"/>
                                  </p:stCondLst>
                                  <p:childTnLst>
                                    <p:animRot by="21600000">
                                      <p:cBhvr>
                                        <p:cTn id="21" dur="500" fill="hold"/>
                                        <p:tgtEl>
                                          <p:spTgt spid="8207"/>
                                        </p:tgtEl>
                                        <p:attrNameLst>
                                          <p:attrName>r</p:attrName>
                                        </p:attrNameLst>
                                      </p:cBhvr>
                                    </p:animRot>
                                  </p:childTnLst>
                                </p:cTn>
                              </p:par>
                              <p:par>
                                <p:cTn id="22" presetID="23" presetClass="entr" presetSubtype="16" fill="hold" nodeType="withEffect">
                                  <p:stCondLst>
                                    <p:cond delay="0"/>
                                  </p:stCondLst>
                                  <p:childTnLst>
                                    <p:set>
                                      <p:cBhvr>
                                        <p:cTn id="23" dur="1" fill="hold">
                                          <p:stCondLst>
                                            <p:cond delay="0"/>
                                          </p:stCondLst>
                                        </p:cTn>
                                        <p:tgtEl>
                                          <p:spTgt spid="8210"/>
                                        </p:tgtEl>
                                        <p:attrNameLst>
                                          <p:attrName>style.visibility</p:attrName>
                                        </p:attrNameLst>
                                      </p:cBhvr>
                                      <p:to>
                                        <p:strVal val="visible"/>
                                      </p:to>
                                    </p:set>
                                    <p:anim calcmode="lin" valueType="num">
                                      <p:cBhvr>
                                        <p:cTn id="24" dur="500" fill="hold"/>
                                        <p:tgtEl>
                                          <p:spTgt spid="8210"/>
                                        </p:tgtEl>
                                        <p:attrNameLst>
                                          <p:attrName>ppt_w</p:attrName>
                                        </p:attrNameLst>
                                      </p:cBhvr>
                                      <p:tavLst>
                                        <p:tav tm="0">
                                          <p:val>
                                            <p:fltVal val="0.000000"/>
                                          </p:val>
                                        </p:tav>
                                        <p:tav tm="100000">
                                          <p:val>
                                            <p:strVal val="#ppt_w"/>
                                          </p:val>
                                        </p:tav>
                                      </p:tavLst>
                                    </p:anim>
                                    <p:anim calcmode="lin" valueType="num">
                                      <p:cBhvr>
                                        <p:cTn id="25" dur="500" fill="hold"/>
                                        <p:tgtEl>
                                          <p:spTgt spid="8210"/>
                                        </p:tgtEl>
                                        <p:attrNameLst>
                                          <p:attrName>ppt_h</p:attrName>
                                        </p:attrNameLst>
                                      </p:cBhvr>
                                      <p:tavLst>
                                        <p:tav tm="0">
                                          <p:val>
                                            <p:fltVal val="0.000000"/>
                                          </p:val>
                                        </p:tav>
                                        <p:tav tm="100000">
                                          <p:val>
                                            <p:strVal val="#ppt_h"/>
                                          </p:val>
                                        </p:tav>
                                      </p:tavLst>
                                    </p:anim>
                                  </p:childTnLst>
                                </p:cTn>
                              </p:par>
                              <p:par>
                                <p:cTn id="26" presetID="8" presetClass="emph" presetSubtype="0" fill="hold" nodeType="withEffect">
                                  <p:stCondLst>
                                    <p:cond delay="0"/>
                                  </p:stCondLst>
                                  <p:childTnLst>
                                    <p:animRot by="21600000">
                                      <p:cBhvr>
                                        <p:cTn id="27" dur="500" fill="hold"/>
                                        <p:tgtEl>
                                          <p:spTgt spid="8210"/>
                                        </p:tgtEl>
                                        <p:attrNameLst>
                                          <p:attrName>r</p:attrName>
                                        </p:attrNameLst>
                                      </p:cBhvr>
                                    </p:animRot>
                                  </p:childTnLst>
                                </p:cTn>
                              </p:par>
                              <p:par>
                                <p:cTn id="28" presetID="23" presetClass="entr" presetSubtype="16" fill="hold" nodeType="withEffect">
                                  <p:stCondLst>
                                    <p:cond delay="0"/>
                                  </p:stCondLst>
                                  <p:childTnLst>
                                    <p:set>
                                      <p:cBhvr>
                                        <p:cTn id="29" dur="1" fill="hold">
                                          <p:stCondLst>
                                            <p:cond delay="0"/>
                                          </p:stCondLst>
                                        </p:cTn>
                                        <p:tgtEl>
                                          <p:spTgt spid="8213"/>
                                        </p:tgtEl>
                                        <p:attrNameLst>
                                          <p:attrName>style.visibility</p:attrName>
                                        </p:attrNameLst>
                                      </p:cBhvr>
                                      <p:to>
                                        <p:strVal val="visible"/>
                                      </p:to>
                                    </p:set>
                                    <p:anim calcmode="lin" valueType="num">
                                      <p:cBhvr>
                                        <p:cTn id="30" dur="500" fill="hold"/>
                                        <p:tgtEl>
                                          <p:spTgt spid="8213"/>
                                        </p:tgtEl>
                                        <p:attrNameLst>
                                          <p:attrName>ppt_w</p:attrName>
                                        </p:attrNameLst>
                                      </p:cBhvr>
                                      <p:tavLst>
                                        <p:tav tm="0">
                                          <p:val>
                                            <p:fltVal val="0.000000"/>
                                          </p:val>
                                        </p:tav>
                                        <p:tav tm="100000">
                                          <p:val>
                                            <p:strVal val="#ppt_w"/>
                                          </p:val>
                                        </p:tav>
                                      </p:tavLst>
                                    </p:anim>
                                    <p:anim calcmode="lin" valueType="num">
                                      <p:cBhvr>
                                        <p:cTn id="31" dur="500" fill="hold"/>
                                        <p:tgtEl>
                                          <p:spTgt spid="8213"/>
                                        </p:tgtEl>
                                        <p:attrNameLst>
                                          <p:attrName>ppt_h</p:attrName>
                                        </p:attrNameLst>
                                      </p:cBhvr>
                                      <p:tavLst>
                                        <p:tav tm="0">
                                          <p:val>
                                            <p:fltVal val="0.000000"/>
                                          </p:val>
                                        </p:tav>
                                        <p:tav tm="100000">
                                          <p:val>
                                            <p:strVal val="#ppt_h"/>
                                          </p:val>
                                        </p:tav>
                                      </p:tavLst>
                                    </p:anim>
                                  </p:childTnLst>
                                </p:cTn>
                              </p:par>
                              <p:par>
                                <p:cTn id="32" presetID="8" presetClass="emph" presetSubtype="0" fill="hold" nodeType="withEffect">
                                  <p:stCondLst>
                                    <p:cond delay="0"/>
                                  </p:stCondLst>
                                  <p:childTnLst>
                                    <p:animRot by="21600000">
                                      <p:cBhvr>
                                        <p:cTn id="33" dur="500" fill="hold"/>
                                        <p:tgtEl>
                                          <p:spTgt spid="8213"/>
                                        </p:tgtEl>
                                        <p:attrNameLst>
                                          <p:attrName>r</p:attrName>
                                        </p:attrNameLst>
                                      </p:cBhvr>
                                    </p:animRo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8195"/>
                                        </p:tgtEl>
                                        <p:attrNameLst>
                                          <p:attrName>style.visibility</p:attrName>
                                        </p:attrNameLst>
                                      </p:cBhvr>
                                      <p:to>
                                        <p:strVal val="visible"/>
                                      </p:to>
                                    </p:set>
                                    <p:animEffect filter="wipe(left)">
                                      <p:cBhvr>
                                        <p:cTn id="3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2531" name="标题 1"/>
          <p:cNvSpPr>
            <a:spLocks noGrp="1"/>
          </p:cNvSpPr>
          <p:nvPr>
            <p:ph type="title"/>
          </p:nvPr>
        </p:nvSpPr>
        <p:spPr>
          <a:ln/>
        </p:spPr>
        <p:txBody>
          <a:bodyPr vert="horz" wrap="square" lIns="91440" tIns="45720" rIns="91440" bIns="45720" anchor="ctr"/>
          <a:p>
            <a:r>
              <a:rPr lang="zh-CN" altLang="en-US" b="1" dirty="0"/>
              <a:t>（二）</a:t>
            </a:r>
            <a:r>
              <a:rPr lang="zh-CN" altLang="en-US" b="1" dirty="0">
                <a:solidFill>
                  <a:srgbClr val="002060"/>
                </a:solidFill>
              </a:rPr>
              <a:t>无产者和共产党人</a:t>
            </a:r>
            <a:endParaRPr lang="zh-CN" altLang="en-US" dirty="0"/>
          </a:p>
        </p:txBody>
      </p:sp>
      <p:sp>
        <p:nvSpPr>
          <p:cNvPr id="22532" name="矩形 1"/>
          <p:cNvSpPr/>
          <p:nvPr/>
        </p:nvSpPr>
        <p:spPr>
          <a:xfrm>
            <a:off x="971550" y="1901825"/>
            <a:ext cx="744855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1</a:t>
            </a:r>
            <a:r>
              <a:rPr lang="zh-CN" altLang="en-US" sz="2400" b="1" dirty="0">
                <a:solidFill>
                  <a:srgbClr val="000000"/>
                </a:solidFill>
                <a:latin typeface="Arial" panose="020B0604020202020204" pitchFamily="34" charset="0"/>
              </a:rPr>
              <a:t>）阐明了共产党的性质和特点，规定了党的纲领和目的，对当时流行和各种反对共产主义的谬论进行了反破和批判，阐明了共产主义革命必须同传统的所有制和传统观念实行最彻底决裂的思想。</a:t>
            </a:r>
            <a:endParaRPr lang="zh-CN" altLang="en-US" sz="2400" b="1" dirty="0">
              <a:solidFill>
                <a:srgbClr val="000000"/>
              </a:solidFill>
              <a:latin typeface="Arial" panose="020B0604020202020204" pitchFamily="34" charset="0"/>
            </a:endParaRPr>
          </a:p>
        </p:txBody>
      </p:sp>
      <p:sp>
        <p:nvSpPr>
          <p:cNvPr id="22533" name="矩形 2"/>
          <p:cNvSpPr/>
          <p:nvPr/>
        </p:nvSpPr>
        <p:spPr>
          <a:xfrm>
            <a:off x="971550" y="4241800"/>
            <a:ext cx="7056438"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2</a:t>
            </a:r>
            <a:r>
              <a:rPr lang="zh-CN" altLang="en-US" sz="2400" b="1" dirty="0">
                <a:solidFill>
                  <a:srgbClr val="000000"/>
                </a:solidFill>
                <a:latin typeface="Arial" panose="020B0604020202020204" pitchFamily="34" charset="0"/>
              </a:rPr>
              <a:t>）规定了党的纲领和目的。阐述了无产阶级革命和无产阶级专政的思想。并对无产阶级国家下了一个十分重要的定义：“</a:t>
            </a:r>
            <a:r>
              <a:rPr lang="zh-CN" altLang="en-US" sz="2400" b="1" dirty="0">
                <a:solidFill>
                  <a:srgbClr val="C00000"/>
                </a:solidFill>
                <a:latin typeface="Arial" panose="020B0604020202020204" pitchFamily="34" charset="0"/>
              </a:rPr>
              <a:t>国家即组织成为统治阶级的无产阶级</a:t>
            </a:r>
            <a:r>
              <a:rPr lang="zh-CN" altLang="en-US" sz="2400" b="1" dirty="0">
                <a:solidFill>
                  <a:srgbClr val="000000"/>
                </a:solidFill>
                <a:latin typeface="Arial" panose="020B0604020202020204" pitchFamily="34" charset="0"/>
              </a:rPr>
              <a:t>。”</a:t>
            </a:r>
            <a:endParaRPr lang="zh-CN" altLang="en-US" sz="2400" b="1"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3555" name="标题 1"/>
          <p:cNvSpPr>
            <a:spLocks noGrp="1"/>
          </p:cNvSpPr>
          <p:nvPr>
            <p:ph type="title"/>
          </p:nvPr>
        </p:nvSpPr>
        <p:spPr>
          <a:xfrm>
            <a:off x="-119062" y="265113"/>
            <a:ext cx="9010650" cy="1143000"/>
          </a:xfrm>
          <a:ln/>
        </p:spPr>
        <p:txBody>
          <a:bodyPr vert="horz" wrap="square" lIns="91440" tIns="45720" rIns="91440" bIns="45720" anchor="ctr"/>
          <a:p>
            <a:r>
              <a:rPr lang="zh-CN" altLang="en-US" b="1" dirty="0"/>
              <a:t>（三）</a:t>
            </a:r>
            <a:r>
              <a:rPr lang="zh-CN" altLang="en-US" b="1" dirty="0">
                <a:solidFill>
                  <a:srgbClr val="002060"/>
                </a:solidFill>
                <a:latin typeface="宋体" panose="02010600030101010101" pitchFamily="2" charset="-122"/>
              </a:rPr>
              <a:t>社会主义和共产主义的文献</a:t>
            </a:r>
            <a:endParaRPr lang="zh-CN" altLang="en-US" dirty="0"/>
          </a:p>
        </p:txBody>
      </p:sp>
      <p:sp>
        <p:nvSpPr>
          <p:cNvPr id="23556" name="矩形 1"/>
          <p:cNvSpPr/>
          <p:nvPr/>
        </p:nvSpPr>
        <p:spPr>
          <a:xfrm>
            <a:off x="542925" y="1916113"/>
            <a:ext cx="7686675" cy="12017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1</a:t>
            </a:r>
            <a:r>
              <a:rPr lang="zh-CN" altLang="en-US" sz="2400" b="1" dirty="0">
                <a:solidFill>
                  <a:srgbClr val="000000"/>
                </a:solidFill>
                <a:latin typeface="Arial" panose="020B0604020202020204" pitchFamily="34" charset="0"/>
              </a:rPr>
              <a:t>）揭露和批判了当时流行的各种假社会主义和空想社会主义，深刻地分析了这些思潮的社会阶级根源及其本质，都是一定生产关系的反映。</a:t>
            </a:r>
            <a:endParaRPr lang="zh-CN" altLang="en-US" sz="2400" b="1" dirty="0">
              <a:solidFill>
                <a:srgbClr val="000000"/>
              </a:solidFill>
              <a:latin typeface="Arial" panose="020B0604020202020204" pitchFamily="34" charset="0"/>
            </a:endParaRPr>
          </a:p>
        </p:txBody>
      </p:sp>
      <p:sp>
        <p:nvSpPr>
          <p:cNvPr id="23557" name="矩形 2"/>
          <p:cNvSpPr/>
          <p:nvPr/>
        </p:nvSpPr>
        <p:spPr>
          <a:xfrm>
            <a:off x="1373188" y="3770313"/>
            <a:ext cx="24352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en-US" altLang="zh-CN" sz="2000" b="1" dirty="0">
                <a:solidFill>
                  <a:srgbClr val="000000"/>
                </a:solidFill>
                <a:latin typeface="Arial" panose="020B0604020202020204" pitchFamily="34" charset="0"/>
                <a:ea typeface="黑体" panose="02010609060101010101" pitchFamily="49" charset="-122"/>
              </a:rPr>
              <a:t>A</a:t>
            </a:r>
            <a:r>
              <a:rPr lang="zh-CN" altLang="en-US" sz="2000" b="1" dirty="0">
                <a:solidFill>
                  <a:srgbClr val="000000"/>
                </a:solidFill>
                <a:latin typeface="Arial" panose="020B0604020202020204" pitchFamily="34" charset="0"/>
                <a:ea typeface="黑体" panose="02010609060101010101" pitchFamily="49" charset="-122"/>
              </a:rPr>
              <a:t>、反动的社会主义</a:t>
            </a:r>
            <a:endParaRPr lang="zh-CN" altLang="en-US" sz="2400" b="1" dirty="0">
              <a:solidFill>
                <a:srgbClr val="000000"/>
              </a:solidFill>
              <a:latin typeface="Arial" panose="020B0604020202020204" pitchFamily="34" charset="0"/>
              <a:ea typeface="黑体" panose="02010609060101010101" pitchFamily="49" charset="-122"/>
            </a:endParaRPr>
          </a:p>
        </p:txBody>
      </p:sp>
      <p:sp>
        <p:nvSpPr>
          <p:cNvPr id="23558" name="矩形 3"/>
          <p:cNvSpPr/>
          <p:nvPr/>
        </p:nvSpPr>
        <p:spPr>
          <a:xfrm>
            <a:off x="1373188" y="4344988"/>
            <a:ext cx="346710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en-US" altLang="zh-CN" sz="2000" b="1" dirty="0">
                <a:solidFill>
                  <a:srgbClr val="000000"/>
                </a:solidFill>
                <a:latin typeface="Arial" panose="020B0604020202020204" pitchFamily="34" charset="0"/>
                <a:ea typeface="黑体" panose="02010609060101010101" pitchFamily="49" charset="-122"/>
              </a:rPr>
              <a:t>B</a:t>
            </a:r>
            <a:r>
              <a:rPr lang="zh-CN" altLang="en-US" sz="2000" b="1" dirty="0">
                <a:solidFill>
                  <a:srgbClr val="000000"/>
                </a:solidFill>
                <a:latin typeface="Arial" panose="020B0604020202020204" pitchFamily="34" charset="0"/>
                <a:ea typeface="黑体" panose="02010609060101010101" pitchFamily="49" charset="-122"/>
              </a:rPr>
              <a:t>、小资产阶级的社会主义。</a:t>
            </a:r>
            <a:endParaRPr lang="zh-CN" altLang="en-US" sz="2400" b="1" dirty="0">
              <a:solidFill>
                <a:srgbClr val="000000"/>
              </a:solidFill>
              <a:latin typeface="Arial" panose="020B0604020202020204" pitchFamily="34" charset="0"/>
              <a:ea typeface="黑体" panose="02010609060101010101" pitchFamily="49" charset="-122"/>
            </a:endParaRPr>
          </a:p>
        </p:txBody>
      </p:sp>
      <p:sp>
        <p:nvSpPr>
          <p:cNvPr id="23559" name="矩形 4"/>
          <p:cNvSpPr/>
          <p:nvPr/>
        </p:nvSpPr>
        <p:spPr>
          <a:xfrm>
            <a:off x="1373188" y="4941888"/>
            <a:ext cx="3983037"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en-US" altLang="zh-CN" sz="2000" b="1" dirty="0">
                <a:solidFill>
                  <a:srgbClr val="000000"/>
                </a:solidFill>
                <a:latin typeface="Arial" panose="020B0604020202020204" pitchFamily="34" charset="0"/>
                <a:ea typeface="黑体" panose="02010609060101010101" pitchFamily="49" charset="-122"/>
              </a:rPr>
              <a:t>C</a:t>
            </a:r>
            <a:r>
              <a:rPr lang="zh-CN" altLang="en-US" sz="2000" b="1" dirty="0">
                <a:solidFill>
                  <a:srgbClr val="000000"/>
                </a:solidFill>
                <a:latin typeface="Arial" panose="020B0604020202020204" pitchFamily="34" charset="0"/>
                <a:ea typeface="黑体" panose="02010609060101010101" pitchFamily="49" charset="-122"/>
              </a:rPr>
              <a:t>、德国的或“真正的”社会主义</a:t>
            </a:r>
            <a:endParaRPr lang="zh-CN" altLang="en-US" sz="2000" b="1" dirty="0">
              <a:solidFill>
                <a:srgbClr val="000000"/>
              </a:solidFill>
              <a:latin typeface="Arial" panose="020B0604020202020204" pitchFamily="34" charset="0"/>
              <a:ea typeface="黑体" panose="02010609060101010101" pitchFamily="49" charset="-122"/>
            </a:endParaRPr>
          </a:p>
        </p:txBody>
      </p:sp>
      <p:sp>
        <p:nvSpPr>
          <p:cNvPr id="23560" name="矩形 5"/>
          <p:cNvSpPr/>
          <p:nvPr/>
        </p:nvSpPr>
        <p:spPr>
          <a:xfrm>
            <a:off x="1373188" y="5516563"/>
            <a:ext cx="3983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en-US" altLang="zh-CN" sz="2000" b="1" dirty="0">
                <a:solidFill>
                  <a:srgbClr val="000000"/>
                </a:solidFill>
                <a:latin typeface="Arial" panose="020B0604020202020204" pitchFamily="34" charset="0"/>
                <a:ea typeface="黑体" panose="02010609060101010101" pitchFamily="49" charset="-122"/>
              </a:rPr>
              <a:t>D</a:t>
            </a:r>
            <a:r>
              <a:rPr lang="zh-CN" altLang="en-US" sz="2000" b="1" dirty="0">
                <a:solidFill>
                  <a:srgbClr val="000000"/>
                </a:solidFill>
                <a:latin typeface="Arial" panose="020B0604020202020204" pitchFamily="34" charset="0"/>
                <a:ea typeface="黑体" panose="02010609060101010101" pitchFamily="49" charset="-122"/>
              </a:rPr>
              <a:t>、保守的或资产阶级的社会主义</a:t>
            </a:r>
            <a:endParaRPr lang="zh-CN" altLang="en-US" sz="2000" b="1" dirty="0">
              <a:solidFill>
                <a:srgbClr val="000000"/>
              </a:solidFill>
              <a:latin typeface="Arial" panose="020B0604020202020204" pitchFamily="34" charset="0"/>
              <a:ea typeface="黑体" panose="02010609060101010101" pitchFamily="49" charset="-122"/>
            </a:endParaRPr>
          </a:p>
        </p:txBody>
      </p:sp>
      <p:sp>
        <p:nvSpPr>
          <p:cNvPr id="23561" name="矩形 6"/>
          <p:cNvSpPr/>
          <p:nvPr/>
        </p:nvSpPr>
        <p:spPr>
          <a:xfrm>
            <a:off x="1373188" y="6169025"/>
            <a:ext cx="448627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90000"/>
              </a:lnSpc>
              <a:spcBef>
                <a:spcPct val="0"/>
              </a:spcBef>
              <a:buNone/>
            </a:pPr>
            <a:r>
              <a:rPr lang="en-US" altLang="zh-CN" sz="2000" b="1" dirty="0">
                <a:solidFill>
                  <a:srgbClr val="000000"/>
                </a:solidFill>
                <a:latin typeface="Arial" panose="020B0604020202020204" pitchFamily="34" charset="0"/>
                <a:ea typeface="黑体" panose="02010609060101010101" pitchFamily="49" charset="-122"/>
              </a:rPr>
              <a:t>E</a:t>
            </a:r>
            <a:r>
              <a:rPr lang="zh-CN" altLang="en-US" sz="2000" b="1" dirty="0">
                <a:solidFill>
                  <a:srgbClr val="000000"/>
                </a:solidFill>
                <a:latin typeface="Arial" panose="020B0604020202020204" pitchFamily="34" charset="0"/>
                <a:ea typeface="黑体" panose="02010609060101010101" pitchFamily="49" charset="-122"/>
              </a:rPr>
              <a:t>、批判的空想的社会主义和共产主义</a:t>
            </a:r>
            <a:endParaRPr lang="zh-CN" altLang="en-US" sz="2000" b="1" dirty="0">
              <a:solidFill>
                <a:srgbClr val="000000"/>
              </a:solidFill>
              <a:latin typeface="Arial" panose="020B0604020202020204" pitchFamily="34" charset="0"/>
              <a:ea typeface="黑体" panose="02010609060101010101" pitchFamily="49" charset="-122"/>
            </a:endParaRPr>
          </a:p>
        </p:txBody>
      </p:sp>
      <p:sp>
        <p:nvSpPr>
          <p:cNvPr id="23562" name="矩形 7"/>
          <p:cNvSpPr/>
          <p:nvPr/>
        </p:nvSpPr>
        <p:spPr>
          <a:xfrm>
            <a:off x="525463" y="3232150"/>
            <a:ext cx="37592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2</a:t>
            </a:r>
            <a:r>
              <a:rPr lang="zh-CN" altLang="en-US" sz="2400" b="1" dirty="0">
                <a:solidFill>
                  <a:srgbClr val="000000"/>
                </a:solidFill>
                <a:latin typeface="Arial" panose="020B0604020202020204" pitchFamily="34" charset="0"/>
              </a:rPr>
              <a:t>）各种假社会主义流派</a:t>
            </a:r>
            <a:endParaRPr lang="zh-CN" altLang="en-US" sz="2400" b="1"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4579" name="标题 1"/>
          <p:cNvSpPr>
            <a:spLocks noGrp="1"/>
          </p:cNvSpPr>
          <p:nvPr>
            <p:ph type="title"/>
          </p:nvPr>
        </p:nvSpPr>
        <p:spPr>
          <a:xfrm>
            <a:off x="-468312" y="206375"/>
            <a:ext cx="9802812" cy="1143000"/>
          </a:xfrm>
          <a:ln/>
        </p:spPr>
        <p:txBody>
          <a:bodyPr vert="horz" wrap="square" lIns="91440" tIns="45720" rIns="91440" bIns="45720" anchor="ctr"/>
          <a:p>
            <a:r>
              <a:rPr lang="zh-CN" altLang="en-US" sz="4000" b="1" dirty="0"/>
              <a:t>（</a:t>
            </a:r>
            <a:r>
              <a:rPr lang="zh-CN" altLang="en-US" sz="4000" b="1" dirty="0">
                <a:solidFill>
                  <a:srgbClr val="002060"/>
                </a:solidFill>
              </a:rPr>
              <a:t>四）共产党人对各种反对党派的态度</a:t>
            </a:r>
            <a:endParaRPr lang="zh-CN" altLang="en-US" sz="4000" dirty="0"/>
          </a:p>
        </p:txBody>
      </p:sp>
      <p:sp>
        <p:nvSpPr>
          <p:cNvPr id="24580" name="矩形 1"/>
          <p:cNvSpPr/>
          <p:nvPr/>
        </p:nvSpPr>
        <p:spPr>
          <a:xfrm>
            <a:off x="1260475" y="2565400"/>
            <a:ext cx="7127875" cy="2505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lnSpc>
                <a:spcPct val="80000"/>
              </a:lnSpc>
              <a:spcBef>
                <a:spcPct val="0"/>
              </a:spcBef>
              <a:buNone/>
            </a:pP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1</a:t>
            </a:r>
            <a:r>
              <a:rPr lang="zh-CN" altLang="en-US" sz="2800" b="1" dirty="0">
                <a:solidFill>
                  <a:srgbClr val="000000"/>
                </a:solidFill>
                <a:latin typeface="Arial" panose="020B0604020202020204" pitchFamily="34" charset="0"/>
              </a:rPr>
              <a:t>）阐述了共产党人对待各种反对党派的态度，说明了党的基本策略思想。</a:t>
            </a:r>
            <a:endParaRPr lang="en-US" altLang="zh-CN" sz="2800" b="1" dirty="0">
              <a:solidFill>
                <a:srgbClr val="000000"/>
              </a:solidFill>
              <a:latin typeface="Arial" panose="020B0604020202020204" pitchFamily="34" charset="0"/>
            </a:endParaRPr>
          </a:p>
          <a:p>
            <a:pPr marL="0" lvl="0" indent="0" eaLnBrk="1" hangingPunct="1">
              <a:lnSpc>
                <a:spcPct val="80000"/>
              </a:lnSpc>
              <a:spcBef>
                <a:spcPct val="0"/>
              </a:spcBef>
              <a:buNone/>
            </a:pPr>
            <a:endParaRPr lang="zh-CN" altLang="en-US" sz="2800" b="1" dirty="0">
              <a:solidFill>
                <a:srgbClr val="000000"/>
              </a:solidFill>
              <a:latin typeface="Arial" panose="020B0604020202020204" pitchFamily="34" charset="0"/>
            </a:endParaRPr>
          </a:p>
          <a:p>
            <a:pPr marL="0" lvl="0" indent="0" eaLnBrk="1" hangingPunct="1">
              <a:lnSpc>
                <a:spcPct val="80000"/>
              </a:lnSpc>
              <a:spcBef>
                <a:spcPct val="0"/>
              </a:spcBef>
              <a:buNone/>
            </a:pPr>
            <a:endParaRPr lang="zh-CN" altLang="en-US" sz="2800" b="1" dirty="0">
              <a:solidFill>
                <a:srgbClr val="000000"/>
              </a:solidFill>
              <a:latin typeface="Arial" panose="020B0604020202020204" pitchFamily="34" charset="0"/>
            </a:endParaRPr>
          </a:p>
          <a:p>
            <a:pPr marL="0" lvl="0" indent="0" eaLnBrk="1" hangingPunct="1">
              <a:lnSpc>
                <a:spcPct val="80000"/>
              </a:lnSpc>
              <a:spcBef>
                <a:spcPct val="0"/>
              </a:spcBef>
              <a:buNone/>
            </a:pP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2</a:t>
            </a:r>
            <a:r>
              <a:rPr lang="zh-CN" altLang="en-US" sz="2800" b="1" dirty="0">
                <a:solidFill>
                  <a:srgbClr val="000000"/>
                </a:solidFill>
                <a:latin typeface="Arial" panose="020B0604020202020204" pitchFamily="34" charset="0"/>
              </a:rPr>
              <a:t>）阐明了政治斗争策略的基本原理</a:t>
            </a: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必须把暂时利益和长远利益、局部利益和整体利益结合起来。</a:t>
            </a:r>
            <a:endParaRPr lang="zh-CN" altLang="en-US" sz="2800" b="1"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5603" name="标题 1"/>
          <p:cNvSpPr>
            <a:spLocks noGrp="1"/>
          </p:cNvSpPr>
          <p:nvPr>
            <p:ph type="title"/>
          </p:nvPr>
        </p:nvSpPr>
        <p:spPr>
          <a:xfrm>
            <a:off x="-468312" y="206375"/>
            <a:ext cx="9802812" cy="1143000"/>
          </a:xfrm>
          <a:ln/>
        </p:spPr>
        <p:txBody>
          <a:bodyPr vert="horz" wrap="square" lIns="91440" tIns="45720" rIns="91440" bIns="45720" anchor="ctr"/>
          <a:p>
            <a:r>
              <a:rPr lang="zh-CN" altLang="en-US" sz="4000" b="1" dirty="0"/>
              <a:t>（</a:t>
            </a:r>
            <a:r>
              <a:rPr lang="zh-CN" altLang="en-US" sz="4000" b="1" dirty="0">
                <a:solidFill>
                  <a:srgbClr val="002060"/>
                </a:solidFill>
              </a:rPr>
              <a:t>四）共产党人对各种反对党派的态度</a:t>
            </a:r>
            <a:endParaRPr lang="zh-CN" altLang="en-US" sz="4000" dirty="0"/>
          </a:p>
        </p:txBody>
      </p:sp>
      <p:sp>
        <p:nvSpPr>
          <p:cNvPr id="25604" name="矩形 1"/>
          <p:cNvSpPr/>
          <p:nvPr/>
        </p:nvSpPr>
        <p:spPr>
          <a:xfrm>
            <a:off x="1260475" y="1916113"/>
            <a:ext cx="7127875" cy="31099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3</a:t>
            </a:r>
            <a:r>
              <a:rPr lang="zh-CN" altLang="en-US" sz="2800" b="1" dirty="0">
                <a:solidFill>
                  <a:srgbClr val="000000"/>
                </a:solidFill>
                <a:latin typeface="Arial" panose="020B0604020202020204" pitchFamily="34" charset="0"/>
              </a:rPr>
              <a:t>）阐述了党的原则的坚定性和策略的灵活性。</a:t>
            </a:r>
            <a:endParaRPr lang="zh-CN" altLang="en-US" sz="2800" b="1" dirty="0">
              <a:solidFill>
                <a:srgbClr val="000000"/>
              </a:solidFill>
              <a:latin typeface="Arial" panose="020B0604020202020204" pitchFamily="34" charset="0"/>
            </a:endParaRPr>
          </a:p>
          <a:p>
            <a:pPr marL="0" lvl="0" indent="0" eaLnBrk="1" hangingPunct="1">
              <a:spcBef>
                <a:spcPct val="0"/>
              </a:spcBef>
              <a:buNone/>
            </a:pP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宣言</a:t>
            </a: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在谈到对待法国、德国、瑞士和波兰等国的反对党派的态度时指出，</a:t>
            </a:r>
            <a:r>
              <a:rPr lang="zh-CN" altLang="en-US" sz="2800" b="1" dirty="0">
                <a:solidFill>
                  <a:srgbClr val="C00000"/>
                </a:solidFill>
                <a:latin typeface="Arial" panose="020B0604020202020204" pitchFamily="34" charset="0"/>
              </a:rPr>
              <a:t>在不同的国家、不同的条件下，共产党人应当采取灵活的不同的策略。但是任何时候都不放弃党的原则即暴力革命。</a:t>
            </a:r>
            <a:endParaRPr lang="zh-CN" altLang="en-US" sz="2800" b="1" dirty="0">
              <a:solidFill>
                <a:srgbClr val="C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6627" name="标题 1"/>
          <p:cNvSpPr>
            <a:spLocks noGrp="1"/>
          </p:cNvSpPr>
          <p:nvPr>
            <p:ph type="title"/>
          </p:nvPr>
        </p:nvSpPr>
        <p:spPr>
          <a:xfrm>
            <a:off x="-468312" y="206375"/>
            <a:ext cx="9802812" cy="1143000"/>
          </a:xfrm>
          <a:ln/>
        </p:spPr>
        <p:txBody>
          <a:bodyPr vert="horz" wrap="square" lIns="91440" tIns="45720" rIns="91440" bIns="45720" anchor="ctr"/>
          <a:p>
            <a:r>
              <a:rPr lang="zh-CN" altLang="en-US" sz="4000" b="1" dirty="0"/>
              <a:t>（</a:t>
            </a:r>
            <a:r>
              <a:rPr lang="zh-CN" altLang="en-US" sz="4000" b="1" dirty="0">
                <a:solidFill>
                  <a:srgbClr val="002060"/>
                </a:solidFill>
              </a:rPr>
              <a:t>四）共产党人对各种反对党派的态度</a:t>
            </a:r>
            <a:endParaRPr lang="zh-CN" altLang="en-US" sz="4000" dirty="0"/>
          </a:p>
        </p:txBody>
      </p:sp>
      <p:sp>
        <p:nvSpPr>
          <p:cNvPr id="26628" name="矩形 1"/>
          <p:cNvSpPr/>
          <p:nvPr/>
        </p:nvSpPr>
        <p:spPr>
          <a:xfrm>
            <a:off x="1187450" y="1557338"/>
            <a:ext cx="7129463" cy="26765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800" b="1" dirty="0">
                <a:solidFill>
                  <a:srgbClr val="000000"/>
                </a:solidFill>
                <a:latin typeface="Arial" panose="020B0604020202020204" pitchFamily="34" charset="0"/>
              </a:rPr>
              <a:t>（</a:t>
            </a:r>
            <a:r>
              <a:rPr lang="en-US" altLang="zh-CN" sz="2800" b="1" dirty="0">
                <a:solidFill>
                  <a:srgbClr val="000000"/>
                </a:solidFill>
                <a:latin typeface="Arial" panose="020B0604020202020204" pitchFamily="34" charset="0"/>
              </a:rPr>
              <a:t>4</a:t>
            </a:r>
            <a:r>
              <a:rPr lang="zh-CN" altLang="en-US" sz="2800" b="1" dirty="0">
                <a:solidFill>
                  <a:srgbClr val="000000"/>
                </a:solidFill>
                <a:latin typeface="Arial" panose="020B0604020202020204" pitchFamily="34" charset="0"/>
              </a:rPr>
              <a:t>）论述了共产党既要同其他革命党派联合又要保持自己的独立性。</a:t>
            </a:r>
            <a:endParaRPr lang="zh-CN" altLang="en-US" sz="2800" b="1" dirty="0">
              <a:solidFill>
                <a:srgbClr val="000000"/>
              </a:solidFill>
              <a:latin typeface="Arial" panose="020B0604020202020204" pitchFamily="34" charset="0"/>
            </a:endParaRPr>
          </a:p>
          <a:p>
            <a:pPr marL="0" lvl="0" indent="0" eaLnBrk="1" hangingPunct="1">
              <a:spcBef>
                <a:spcPct val="0"/>
              </a:spcBef>
              <a:buNone/>
            </a:pP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宣言</a:t>
            </a: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指出“共产党人到处都努力争取全世界的民主政党之间的团结和协议。”但是“一分钟也不忽略”“资产阶级和无产阶级的敌对的对立”，要保持独立性。</a:t>
            </a:r>
            <a:endParaRPr lang="zh-CN" altLang="en-US" sz="2800" b="1" dirty="0">
              <a:latin typeface="Arial" panose="020B0604020202020204" pitchFamily="34" charset="0"/>
            </a:endParaRPr>
          </a:p>
        </p:txBody>
      </p:sp>
      <p:sp>
        <p:nvSpPr>
          <p:cNvPr id="26629" name="矩形 2"/>
          <p:cNvSpPr/>
          <p:nvPr/>
        </p:nvSpPr>
        <p:spPr>
          <a:xfrm>
            <a:off x="1301750" y="4510088"/>
            <a:ext cx="7358063" cy="1570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dirty="0">
                <a:solidFill>
                  <a:srgbClr val="7030A0"/>
                </a:solidFill>
                <a:latin typeface="Arial" panose="020B0604020202020204" pitchFamily="34" charset="0"/>
                <a:ea typeface="黑体" panose="02010609060101010101" pitchFamily="49" charset="-122"/>
              </a:rPr>
              <a:t>最后庄严宣告：</a:t>
            </a:r>
            <a:endParaRPr lang="en-US" altLang="zh-CN" sz="2400" dirty="0">
              <a:solidFill>
                <a:srgbClr val="7030A0"/>
              </a:solidFill>
              <a:latin typeface="Arial" panose="020B0604020202020204" pitchFamily="34" charset="0"/>
              <a:ea typeface="黑体" panose="02010609060101010101" pitchFamily="49" charset="-122"/>
            </a:endParaRPr>
          </a:p>
          <a:p>
            <a:pPr marL="0" lvl="0" indent="0" eaLnBrk="1" hangingPunct="1">
              <a:spcBef>
                <a:spcPct val="0"/>
              </a:spcBef>
              <a:buNone/>
            </a:pPr>
            <a:r>
              <a:rPr lang="zh-CN" altLang="en-US" sz="2400" dirty="0">
                <a:solidFill>
                  <a:srgbClr val="FF0000"/>
                </a:solidFill>
                <a:latin typeface="Arial" panose="020B0604020202020204" pitchFamily="34" charset="0"/>
                <a:ea typeface="黑体" panose="02010609060101010101" pitchFamily="49" charset="-122"/>
              </a:rPr>
              <a:t>“无产者在这个革命中失去的只是锁链。他们获得的将是整个世界。”</a:t>
            </a:r>
            <a:endParaRPr lang="en-US" altLang="zh-CN" sz="2400" dirty="0">
              <a:solidFill>
                <a:srgbClr val="FF0000"/>
              </a:solidFill>
              <a:latin typeface="Arial" panose="020B0604020202020204" pitchFamily="34" charset="0"/>
              <a:ea typeface="黑体" panose="02010609060101010101" pitchFamily="49" charset="-122"/>
            </a:endParaRPr>
          </a:p>
          <a:p>
            <a:pPr marL="0" lvl="0" indent="0" eaLnBrk="1" hangingPunct="1">
              <a:spcBef>
                <a:spcPct val="0"/>
              </a:spcBef>
              <a:buNone/>
            </a:pPr>
            <a:r>
              <a:rPr lang="zh-CN" altLang="en-US" sz="2400" dirty="0">
                <a:solidFill>
                  <a:srgbClr val="FF0000"/>
                </a:solidFill>
                <a:latin typeface="Arial" panose="020B0604020202020204" pitchFamily="34" charset="0"/>
                <a:ea typeface="黑体" panose="02010609060101010101" pitchFamily="49" charset="-122"/>
              </a:rPr>
              <a:t>并号召：“全世界无产者，联合起来！”</a:t>
            </a:r>
            <a:endParaRPr lang="zh-CN" altLang="en-US" sz="2400"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27651"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27652" name="矩形 4"/>
          <p:cNvSpPr/>
          <p:nvPr/>
        </p:nvSpPr>
        <p:spPr>
          <a:xfrm>
            <a:off x="1104900" y="2879725"/>
            <a:ext cx="4114800" cy="3786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2400" dirty="0">
                <a:solidFill>
                  <a:srgbClr val="996600"/>
                </a:solidFill>
                <a:latin typeface="黑体" panose="02010609060101010101" pitchFamily="49" charset="-122"/>
                <a:ea typeface="黑体" panose="02010609060101010101" pitchFamily="49" charset="-122"/>
              </a:rPr>
              <a:t>在</a:t>
            </a:r>
            <a:r>
              <a:rPr lang="en-US" altLang="zh-CN" sz="2400" dirty="0">
                <a:solidFill>
                  <a:srgbClr val="996600"/>
                </a:solidFill>
                <a:latin typeface="黑体" panose="02010609060101010101" pitchFamily="49" charset="-122"/>
                <a:ea typeface="黑体" panose="02010609060101010101" pitchFamily="49" charset="-122"/>
              </a:rPr>
              <a:t>1905</a:t>
            </a:r>
            <a:r>
              <a:rPr lang="zh-CN" altLang="en-US" sz="2400" dirty="0">
                <a:solidFill>
                  <a:srgbClr val="996600"/>
                </a:solidFill>
                <a:latin typeface="黑体" panose="02010609060101010101" pitchFamily="49" charset="-122"/>
                <a:ea typeface="黑体" panose="02010609060101010101" pitchFamily="49" charset="-122"/>
              </a:rPr>
              <a:t>年底至</a:t>
            </a:r>
            <a:r>
              <a:rPr lang="en-US" altLang="zh-CN" sz="2400" dirty="0">
                <a:solidFill>
                  <a:srgbClr val="996600"/>
                </a:solidFill>
                <a:latin typeface="黑体" panose="02010609060101010101" pitchFamily="49" charset="-122"/>
                <a:ea typeface="黑体" panose="02010609060101010101" pitchFamily="49" charset="-122"/>
              </a:rPr>
              <a:t>1906</a:t>
            </a:r>
            <a:r>
              <a:rPr lang="zh-CN" altLang="en-US" sz="2400" dirty="0">
                <a:solidFill>
                  <a:srgbClr val="996600"/>
                </a:solidFill>
                <a:latin typeface="黑体" panose="02010609060101010101" pitchFamily="49" charset="-122"/>
                <a:ea typeface="黑体" panose="02010609060101010101" pitchFamily="49" charset="-122"/>
              </a:rPr>
              <a:t>年初的</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民报</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第二、三号上连载了朱执信（署名势伸）的</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德意志社会革命家小传</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，较全面地介绍了马克思、恩格斯的生平活动，首次重点介绍了</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共产党宣言</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的基本内容，并以较多的笔墨翻译了</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共产党宣言</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中的部分内容。</a:t>
            </a:r>
            <a:endParaRPr lang="zh-CN" altLang="en-US" sz="2400" dirty="0">
              <a:solidFill>
                <a:srgbClr val="996600"/>
              </a:solidFill>
              <a:latin typeface="黑体" panose="02010609060101010101" pitchFamily="49" charset="-122"/>
              <a:ea typeface="黑体" panose="02010609060101010101" pitchFamily="49" charset="-122"/>
            </a:endParaRPr>
          </a:p>
        </p:txBody>
      </p:sp>
      <p:pic>
        <p:nvPicPr>
          <p:cNvPr id="6" name="Picture 6" descr="民报"/>
          <p:cNvPicPr>
            <a:picLocks noChangeAspect="1"/>
          </p:cNvPicPr>
          <p:nvPr/>
        </p:nvPicPr>
        <p:blipFill>
          <a:blip r:embed="rId1"/>
          <a:srcRect l="10426"/>
          <a:stretch>
            <a:fillRect/>
          </a:stretch>
        </p:blipFill>
        <p:spPr>
          <a:xfrm>
            <a:off x="5219700" y="1279525"/>
            <a:ext cx="3273425" cy="5410200"/>
          </a:xfrm>
          <a:prstGeom prst="rect">
            <a:avLst/>
          </a:prstGeom>
          <a:noFill/>
          <a:ln w="9525">
            <a:noFill/>
          </a:ln>
        </p:spPr>
      </p:pic>
      <p:sp>
        <p:nvSpPr>
          <p:cNvPr id="27654" name="矩形 2"/>
          <p:cNvSpPr/>
          <p:nvPr/>
        </p:nvSpPr>
        <p:spPr>
          <a:xfrm>
            <a:off x="442913" y="1417638"/>
            <a:ext cx="4791075"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000" b="1" dirty="0">
                <a:latin typeface="楷体" panose="02010609060101010101" pitchFamily="49" charset="-122"/>
                <a:ea typeface="楷体" panose="02010609060101010101" pitchFamily="49" charset="-122"/>
              </a:rPr>
              <a:t>“共产党宣言”译名来自日语，最初是“共产主义者宣言”的意思，后来在</a:t>
            </a:r>
            <a:r>
              <a:rPr lang="en-US" altLang="zh-CN" sz="2000" b="1" dirty="0">
                <a:latin typeface="楷体" panose="02010609060101010101" pitchFamily="49" charset="-122"/>
                <a:ea typeface="楷体" panose="02010609060101010101" pitchFamily="49" charset="-122"/>
              </a:rPr>
              <a:t>1904</a:t>
            </a:r>
            <a:r>
              <a:rPr lang="zh-CN" altLang="en-US" sz="2000" b="1" dirty="0">
                <a:latin typeface="楷体" panose="02010609060101010101" pitchFamily="49" charset="-122"/>
                <a:ea typeface="楷体" panose="02010609060101010101" pitchFamily="49" charset="-122"/>
              </a:rPr>
              <a:t>年</a:t>
            </a:r>
            <a:r>
              <a:rPr lang="en-US" altLang="zh-CN" sz="2000" b="1" dirty="0">
                <a:latin typeface="楷体" panose="02010609060101010101" pitchFamily="49" charset="-122"/>
                <a:ea typeface="楷体" panose="02010609060101010101" pitchFamily="49" charset="-122"/>
              </a:rPr>
              <a:t>11</a:t>
            </a:r>
            <a:r>
              <a:rPr lang="zh-CN" altLang="en-US" sz="2000" b="1" dirty="0">
                <a:latin typeface="楷体" panose="02010609060101010101" pitchFamily="49" charset="-122"/>
                <a:ea typeface="楷体" panose="02010609060101010101" pitchFamily="49" charset="-122"/>
              </a:rPr>
              <a:t>月</a:t>
            </a:r>
            <a:r>
              <a:rPr lang="en-US" altLang="zh-CN" sz="2000" b="1" dirty="0">
                <a:latin typeface="楷体" panose="02010609060101010101" pitchFamily="49" charset="-122"/>
                <a:ea typeface="楷体" panose="02010609060101010101" pitchFamily="49" charset="-122"/>
              </a:rPr>
              <a:t>13</a:t>
            </a:r>
            <a:r>
              <a:rPr lang="zh-CN" altLang="en-US" sz="2000" b="1" dirty="0">
                <a:latin typeface="楷体" panose="02010609060101010101" pitchFamily="49" charset="-122"/>
                <a:ea typeface="楷体" panose="02010609060101010101" pitchFamily="49" charset="-122"/>
              </a:rPr>
              <a:t>日日本</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周刊</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平民报</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上，这部著作首次被译成</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共产党宣言</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28675" name="内容占位符 2"/>
          <p:cNvSpPr>
            <a:spLocks noGrp="1"/>
          </p:cNvSpPr>
          <p:nvPr>
            <p:ph idx="1"/>
          </p:nvPr>
        </p:nvSpPr>
        <p:spPr>
          <a:ln/>
        </p:spPr>
        <p:txBody>
          <a:bodyPr vert="horz" wrap="square" lIns="91440" tIns="45720" rIns="91440" bIns="45720" anchor="t"/>
          <a:p>
            <a:endParaRPr lang="zh-CN" altLang="en-US" dirty="0"/>
          </a:p>
        </p:txBody>
      </p:sp>
      <p:sp>
        <p:nvSpPr>
          <p:cNvPr id="2867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5" name="Rectangle 4"/>
          <p:cNvSpPr/>
          <p:nvPr/>
        </p:nvSpPr>
        <p:spPr>
          <a:xfrm>
            <a:off x="457200" y="5353050"/>
            <a:ext cx="8382000" cy="137318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en-US" altLang="zh-CN" sz="2800" dirty="0">
                <a:solidFill>
                  <a:srgbClr val="996600"/>
                </a:solidFill>
                <a:latin typeface="黑体" panose="02010609060101010101" pitchFamily="49" charset="-122"/>
                <a:ea typeface="黑体" panose="02010609060101010101" pitchFamily="49" charset="-122"/>
              </a:rPr>
              <a:t>1919</a:t>
            </a:r>
            <a:r>
              <a:rPr lang="zh-CN" altLang="en-US" sz="2800" dirty="0">
                <a:solidFill>
                  <a:srgbClr val="996600"/>
                </a:solidFill>
                <a:latin typeface="黑体" panose="02010609060101010101" pitchFamily="49" charset="-122"/>
                <a:ea typeface="黑体" panose="02010609060101010101" pitchFamily="49" charset="-122"/>
              </a:rPr>
              <a:t>年</a:t>
            </a:r>
            <a:r>
              <a:rPr lang="en-US" altLang="zh-CN" sz="2800" dirty="0">
                <a:solidFill>
                  <a:srgbClr val="996600"/>
                </a:solidFill>
                <a:latin typeface="黑体" panose="02010609060101010101" pitchFamily="49" charset="-122"/>
                <a:ea typeface="黑体" panose="02010609060101010101" pitchFamily="49" charset="-122"/>
              </a:rPr>
              <a:t>4</a:t>
            </a:r>
            <a:r>
              <a:rPr lang="zh-CN" altLang="en-US" sz="2800" dirty="0">
                <a:solidFill>
                  <a:srgbClr val="996600"/>
                </a:solidFill>
                <a:latin typeface="黑体" panose="02010609060101010101" pitchFamily="49" charset="-122"/>
                <a:ea typeface="黑体" panose="02010609060101010101" pitchFamily="49" charset="-122"/>
              </a:rPr>
              <a:t>月，在李大钊、陈独秀主编的</a:t>
            </a:r>
            <a:r>
              <a:rPr lang="en-US" altLang="zh-CN" sz="2800" dirty="0">
                <a:solidFill>
                  <a:srgbClr val="996600"/>
                </a:solidFill>
                <a:latin typeface="黑体" panose="02010609060101010101" pitchFamily="49" charset="-122"/>
                <a:ea typeface="黑体" panose="02010609060101010101" pitchFamily="49" charset="-122"/>
              </a:rPr>
              <a:t>《</a:t>
            </a:r>
            <a:r>
              <a:rPr lang="zh-CN" altLang="en-US" sz="2800" dirty="0">
                <a:solidFill>
                  <a:srgbClr val="996600"/>
                </a:solidFill>
                <a:latin typeface="黑体" panose="02010609060101010101" pitchFamily="49" charset="-122"/>
                <a:ea typeface="黑体" panose="02010609060101010101" pitchFamily="49" charset="-122"/>
              </a:rPr>
              <a:t>每周评论</a:t>
            </a:r>
            <a:r>
              <a:rPr lang="en-US" altLang="zh-CN" sz="2800" dirty="0">
                <a:solidFill>
                  <a:srgbClr val="996600"/>
                </a:solidFill>
                <a:latin typeface="黑体" panose="02010609060101010101" pitchFamily="49" charset="-122"/>
                <a:ea typeface="黑体" panose="02010609060101010101" pitchFamily="49" charset="-122"/>
              </a:rPr>
              <a:t>》</a:t>
            </a:r>
            <a:r>
              <a:rPr lang="zh-CN" altLang="en-US" sz="2800" dirty="0">
                <a:solidFill>
                  <a:srgbClr val="996600"/>
                </a:solidFill>
                <a:latin typeface="黑体" panose="02010609060101010101" pitchFamily="49" charset="-122"/>
                <a:ea typeface="黑体" panose="02010609060101010101" pitchFamily="49" charset="-122"/>
              </a:rPr>
              <a:t>第</a:t>
            </a:r>
            <a:r>
              <a:rPr lang="en-US" altLang="zh-CN" sz="2800" dirty="0">
                <a:solidFill>
                  <a:srgbClr val="996600"/>
                </a:solidFill>
                <a:latin typeface="黑体" panose="02010609060101010101" pitchFamily="49" charset="-122"/>
                <a:ea typeface="黑体" panose="02010609060101010101" pitchFamily="49" charset="-122"/>
              </a:rPr>
              <a:t>16</a:t>
            </a:r>
            <a:r>
              <a:rPr lang="zh-CN" altLang="en-US" sz="2800" dirty="0">
                <a:solidFill>
                  <a:srgbClr val="996600"/>
                </a:solidFill>
                <a:latin typeface="黑体" panose="02010609060101010101" pitchFamily="49" charset="-122"/>
                <a:ea typeface="黑体" panose="02010609060101010101" pitchFamily="49" charset="-122"/>
              </a:rPr>
              <a:t>号上刊登了</a:t>
            </a:r>
            <a:r>
              <a:rPr lang="en-US" altLang="zh-CN" sz="2800" dirty="0">
                <a:solidFill>
                  <a:srgbClr val="996600"/>
                </a:solidFill>
                <a:latin typeface="黑体" panose="02010609060101010101" pitchFamily="49" charset="-122"/>
                <a:ea typeface="黑体" panose="02010609060101010101" pitchFamily="49" charset="-122"/>
              </a:rPr>
              <a:t>《</a:t>
            </a:r>
            <a:r>
              <a:rPr lang="zh-CN" altLang="en-US" sz="2800" dirty="0">
                <a:solidFill>
                  <a:srgbClr val="996600"/>
                </a:solidFill>
                <a:latin typeface="黑体" panose="02010609060101010101" pitchFamily="49" charset="-122"/>
                <a:ea typeface="黑体" panose="02010609060101010101" pitchFamily="49" charset="-122"/>
              </a:rPr>
              <a:t>共产党宣言</a:t>
            </a:r>
            <a:r>
              <a:rPr lang="en-US" altLang="zh-CN" sz="2800" dirty="0">
                <a:solidFill>
                  <a:srgbClr val="996600"/>
                </a:solidFill>
                <a:latin typeface="黑体" panose="02010609060101010101" pitchFamily="49" charset="-122"/>
                <a:ea typeface="黑体" panose="02010609060101010101" pitchFamily="49" charset="-122"/>
              </a:rPr>
              <a:t>》</a:t>
            </a:r>
            <a:r>
              <a:rPr lang="zh-CN" altLang="en-US" sz="2800" dirty="0">
                <a:solidFill>
                  <a:srgbClr val="996600"/>
                </a:solidFill>
                <a:latin typeface="黑体" panose="02010609060101010101" pitchFamily="49" charset="-122"/>
                <a:ea typeface="黑体" panose="02010609060101010101" pitchFamily="49" charset="-122"/>
              </a:rPr>
              <a:t>第二章最后部分的几段重要文字的译文，其译文与现行本十分接近。</a:t>
            </a:r>
            <a:endParaRPr lang="zh-CN" altLang="en-US" sz="2800" dirty="0">
              <a:solidFill>
                <a:srgbClr val="996600"/>
              </a:solidFill>
              <a:latin typeface="黑体" panose="02010609060101010101" pitchFamily="49" charset="-122"/>
              <a:ea typeface="黑体" panose="02010609060101010101" pitchFamily="49" charset="-122"/>
            </a:endParaRPr>
          </a:p>
        </p:txBody>
      </p:sp>
      <p:grpSp>
        <p:nvGrpSpPr>
          <p:cNvPr id="6" name="Group 9"/>
          <p:cNvGrpSpPr/>
          <p:nvPr/>
        </p:nvGrpSpPr>
        <p:grpSpPr>
          <a:xfrm>
            <a:off x="968375" y="1463675"/>
            <a:ext cx="6915150" cy="3843338"/>
            <a:chOff x="672" y="288"/>
            <a:chExt cx="4612" cy="2816"/>
          </a:xfrm>
        </p:grpSpPr>
        <p:pic>
          <p:nvPicPr>
            <p:cNvPr id="28679" name="Picture 7" descr="李大钊"/>
            <p:cNvPicPr>
              <a:picLocks noChangeAspect="1"/>
            </p:cNvPicPr>
            <p:nvPr/>
          </p:nvPicPr>
          <p:blipFill>
            <a:blip r:embed="rId1"/>
            <a:stretch>
              <a:fillRect/>
            </a:stretch>
          </p:blipFill>
          <p:spPr>
            <a:xfrm>
              <a:off x="672" y="288"/>
              <a:ext cx="1968" cy="2816"/>
            </a:xfrm>
            <a:prstGeom prst="rect">
              <a:avLst/>
            </a:prstGeom>
            <a:noFill/>
            <a:ln w="9525">
              <a:noFill/>
            </a:ln>
          </p:spPr>
        </p:pic>
        <p:pic>
          <p:nvPicPr>
            <p:cNvPr id="28680" name="Picture 8" descr="陈独秀"/>
            <p:cNvPicPr>
              <a:picLocks noChangeAspect="1"/>
            </p:cNvPicPr>
            <p:nvPr/>
          </p:nvPicPr>
          <p:blipFill>
            <a:blip r:embed="rId2"/>
            <a:stretch>
              <a:fillRect/>
            </a:stretch>
          </p:blipFill>
          <p:spPr>
            <a:xfrm>
              <a:off x="3264" y="384"/>
              <a:ext cx="2020" cy="272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29699" name="内容占位符 2"/>
          <p:cNvSpPr>
            <a:spLocks noGrp="1"/>
          </p:cNvSpPr>
          <p:nvPr>
            <p:ph idx="1"/>
          </p:nvPr>
        </p:nvSpPr>
        <p:spPr>
          <a:xfrm>
            <a:off x="520700" y="1487488"/>
            <a:ext cx="3944938" cy="4525962"/>
          </a:xfrm>
          <a:ln/>
        </p:spPr>
        <p:txBody>
          <a:bodyPr vert="horz" wrap="square" lIns="91440" tIns="45720" rIns="91440" bIns="45720" anchor="t"/>
          <a:p>
            <a:pPr marL="0" indent="0" eaLnBrk="1" hangingPunct="1">
              <a:buNone/>
            </a:pPr>
            <a:r>
              <a:rPr lang="zh-CN" altLang="en-US" sz="2800" dirty="0">
                <a:solidFill>
                  <a:srgbClr val="080808"/>
                </a:solidFill>
                <a:ea typeface="黑体" panose="02010609060101010101" pitchFamily="49" charset="-122"/>
              </a:rPr>
              <a:t>李大钊在</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新青年</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第六卷第五号和第六号上发表了影响深远的长文</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我的马克思主义观</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，文中摘译了</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共产党宣言</a:t>
            </a:r>
            <a:r>
              <a:rPr lang="en-US" altLang="zh-CN" sz="2800" dirty="0">
                <a:solidFill>
                  <a:srgbClr val="080808"/>
                </a:solidFill>
                <a:ea typeface="黑体" panose="02010609060101010101" pitchFamily="49" charset="-122"/>
              </a:rPr>
              <a:t>》</a:t>
            </a:r>
            <a:r>
              <a:rPr lang="zh-CN" altLang="en-US" sz="2800" dirty="0">
                <a:solidFill>
                  <a:srgbClr val="080808"/>
                </a:solidFill>
                <a:ea typeface="黑体" panose="02010609060101010101" pitchFamily="49" charset="-122"/>
              </a:rPr>
              <a:t>的重要段落，介绍了马克思主义主要的理论和观点，对马克思主义思想在中国的启蒙发挥了重要作用。</a:t>
            </a:r>
            <a:endParaRPr lang="zh-CN" altLang="en-US" sz="2800" dirty="0">
              <a:solidFill>
                <a:srgbClr val="080808"/>
              </a:solidFill>
              <a:ea typeface="黑体" panose="02010609060101010101" pitchFamily="49" charset="-122"/>
            </a:endParaRPr>
          </a:p>
        </p:txBody>
      </p:sp>
      <p:sp>
        <p:nvSpPr>
          <p:cNvPr id="29700"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5" name="Picture 5" descr="新青年"/>
          <p:cNvPicPr>
            <a:picLocks noChangeAspect="1"/>
          </p:cNvPicPr>
          <p:nvPr/>
        </p:nvPicPr>
        <p:blipFill>
          <a:blip r:embed="rId1"/>
          <a:srcRect b="6850"/>
          <a:stretch>
            <a:fillRect/>
          </a:stretch>
        </p:blipFill>
        <p:spPr>
          <a:xfrm>
            <a:off x="4557713" y="1282700"/>
            <a:ext cx="3914775" cy="4800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30723"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13" name="Picture 5" descr="每周评论"/>
          <p:cNvPicPr>
            <a:picLocks noChangeAspect="1"/>
          </p:cNvPicPr>
          <p:nvPr/>
        </p:nvPicPr>
        <p:blipFill>
          <a:blip r:embed="rId1"/>
          <a:stretch>
            <a:fillRect/>
          </a:stretch>
        </p:blipFill>
        <p:spPr>
          <a:xfrm>
            <a:off x="4562475" y="1311275"/>
            <a:ext cx="3667125" cy="5410200"/>
          </a:xfrm>
          <a:prstGeom prst="rect">
            <a:avLst/>
          </a:prstGeom>
          <a:noFill/>
          <a:ln w="9525">
            <a:noFill/>
          </a:ln>
        </p:spPr>
      </p:pic>
      <p:sp>
        <p:nvSpPr>
          <p:cNvPr id="30725" name="矩形 14"/>
          <p:cNvSpPr/>
          <p:nvPr/>
        </p:nvSpPr>
        <p:spPr>
          <a:xfrm>
            <a:off x="1011238" y="2332038"/>
            <a:ext cx="3159125" cy="31099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en-US" altLang="zh-CN" sz="2800" dirty="0">
                <a:solidFill>
                  <a:srgbClr val="00B050"/>
                </a:solidFill>
                <a:latin typeface="黑体" panose="02010609060101010101" pitchFamily="49" charset="-122"/>
                <a:ea typeface="黑体" panose="02010609060101010101" pitchFamily="49" charset="-122"/>
              </a:rPr>
              <a:t>1920</a:t>
            </a:r>
            <a:r>
              <a:rPr lang="zh-CN" altLang="en-US" sz="2800" dirty="0">
                <a:solidFill>
                  <a:srgbClr val="00B050"/>
                </a:solidFill>
                <a:latin typeface="黑体" panose="02010609060101010101" pitchFamily="49" charset="-122"/>
                <a:ea typeface="黑体" panose="02010609060101010101" pitchFamily="49" charset="-122"/>
              </a:rPr>
              <a:t>年初，陈独秀得知陈望道留日时对马克思主义原著了解颇多，特请</a:t>
            </a:r>
            <a:r>
              <a:rPr lang="en-US" altLang="zh-CN" sz="2800" dirty="0">
                <a:solidFill>
                  <a:srgbClr val="00B050"/>
                </a:solidFill>
                <a:latin typeface="黑体" panose="02010609060101010101" pitchFamily="49" charset="-122"/>
                <a:ea typeface="黑体" panose="02010609060101010101" pitchFamily="49" charset="-122"/>
              </a:rPr>
              <a:t>《</a:t>
            </a:r>
            <a:r>
              <a:rPr lang="zh-CN" altLang="en-US" sz="2800" dirty="0">
                <a:solidFill>
                  <a:srgbClr val="00B050"/>
                </a:solidFill>
                <a:latin typeface="黑体" panose="02010609060101010101" pitchFamily="49" charset="-122"/>
                <a:ea typeface="黑体" panose="02010609060101010101" pitchFamily="49" charset="-122"/>
              </a:rPr>
              <a:t>星期评论</a:t>
            </a:r>
            <a:r>
              <a:rPr lang="en-US" altLang="zh-CN" sz="2800" dirty="0">
                <a:solidFill>
                  <a:srgbClr val="00B050"/>
                </a:solidFill>
                <a:latin typeface="黑体" panose="02010609060101010101" pitchFamily="49" charset="-122"/>
                <a:ea typeface="黑体" panose="02010609060101010101" pitchFamily="49" charset="-122"/>
              </a:rPr>
              <a:t>》</a:t>
            </a:r>
            <a:r>
              <a:rPr lang="zh-CN" altLang="en-US" sz="2800" dirty="0">
                <a:solidFill>
                  <a:srgbClr val="00B050"/>
                </a:solidFill>
                <a:latin typeface="黑体" panose="02010609060101010101" pitchFamily="49" charset="-122"/>
                <a:ea typeface="黑体" panose="02010609060101010101" pitchFamily="49" charset="-122"/>
              </a:rPr>
              <a:t>社的戴季陶函请陈望道翻译</a:t>
            </a:r>
            <a:r>
              <a:rPr lang="en-US" altLang="zh-CN" sz="2800" dirty="0">
                <a:solidFill>
                  <a:srgbClr val="00B050"/>
                </a:solidFill>
                <a:latin typeface="黑体" panose="02010609060101010101" pitchFamily="49" charset="-122"/>
                <a:ea typeface="黑体" panose="02010609060101010101" pitchFamily="49" charset="-122"/>
              </a:rPr>
              <a:t>《</a:t>
            </a:r>
            <a:r>
              <a:rPr lang="zh-CN" altLang="en-US" sz="2800" dirty="0">
                <a:solidFill>
                  <a:srgbClr val="00B050"/>
                </a:solidFill>
                <a:latin typeface="黑体" panose="02010609060101010101" pitchFamily="49" charset="-122"/>
                <a:ea typeface="黑体" panose="02010609060101010101" pitchFamily="49" charset="-122"/>
              </a:rPr>
              <a:t>共产党宣言</a:t>
            </a:r>
            <a:r>
              <a:rPr lang="en-US" altLang="zh-CN" sz="2800" dirty="0">
                <a:solidFill>
                  <a:srgbClr val="00B050"/>
                </a:solidFill>
                <a:latin typeface="黑体" panose="02010609060101010101" pitchFamily="49" charset="-122"/>
                <a:ea typeface="黑体" panose="02010609060101010101" pitchFamily="49" charset="-122"/>
              </a:rPr>
              <a:t>》</a:t>
            </a:r>
            <a:endParaRPr lang="zh-CN" altLang="en-US" sz="2800" dirty="0">
              <a:solidFill>
                <a:srgbClr val="00B05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457200" y="44450"/>
            <a:ext cx="8229600" cy="1143000"/>
          </a:xfrm>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31747"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31748" name="内容占位符 4" descr="毛泽东在七大致开幕词.jpg"/>
          <p:cNvPicPr>
            <a:picLocks noGrp="1" noChangeAspect="1"/>
          </p:cNvPicPr>
          <p:nvPr>
            <p:ph idx="1"/>
          </p:nvPr>
        </p:nvPicPr>
        <p:blipFill>
          <a:blip r:embed="rId1"/>
          <a:srcRect/>
          <a:stretch>
            <a:fillRect/>
          </a:stretch>
        </p:blipFill>
        <p:spPr>
          <a:xfrm>
            <a:off x="862013" y="1052513"/>
            <a:ext cx="3457575" cy="4162425"/>
          </a:xfrm>
          <a:ln/>
        </p:spPr>
      </p:pic>
      <p:pic>
        <p:nvPicPr>
          <p:cNvPr id="31749" name="图片 6"/>
          <p:cNvPicPr>
            <a:picLocks noChangeAspect="1"/>
          </p:cNvPicPr>
          <p:nvPr/>
        </p:nvPicPr>
        <p:blipFill>
          <a:blip r:embed="rId2"/>
          <a:srcRect b="16193"/>
          <a:stretch>
            <a:fillRect/>
          </a:stretch>
        </p:blipFill>
        <p:spPr>
          <a:xfrm>
            <a:off x="4810125" y="963613"/>
            <a:ext cx="3384550" cy="4341812"/>
          </a:xfrm>
          <a:prstGeom prst="rect">
            <a:avLst/>
          </a:prstGeom>
          <a:noFill/>
          <a:ln w="9525">
            <a:noFill/>
          </a:ln>
        </p:spPr>
      </p:pic>
      <p:sp>
        <p:nvSpPr>
          <p:cNvPr id="2" name="矩形 1"/>
          <p:cNvSpPr/>
          <p:nvPr/>
        </p:nvSpPr>
        <p:spPr>
          <a:xfrm>
            <a:off x="1524000" y="5305425"/>
            <a:ext cx="6778625" cy="1476375"/>
          </a:xfrm>
          <a:prstGeom prst="rect">
            <a:avLst/>
          </a:prstGeom>
        </p:spPr>
        <p:txBody>
          <a:bodyPr>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毛泽东一贯坚持把</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共产党宣言</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作为马克思主义基本著作来读</a:t>
            </a:r>
            <a:endPar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1943</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年，号召全党干部学习</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宣言</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等</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本著作。</a:t>
            </a:r>
            <a:endPar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1949</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年初，把</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宣言</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列为</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12</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本干部必读书。</a:t>
            </a:r>
            <a:endPar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1971</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年，把</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宣言</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列为</a:t>
            </a:r>
            <a:r>
              <a:rPr kumimoji="0" lang="en-US" altLang="zh-CN"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6</a:t>
            </a:r>
            <a:r>
              <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本干部必读的著作。</a:t>
            </a:r>
            <a:endParaRPr kumimoji="0"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ln/>
        </p:spPr>
        <p:txBody>
          <a:bodyPr vert="horz" wrap="square" lIns="91440" tIns="45720" rIns="91440" bIns="45720" anchor="ctr"/>
          <a:p>
            <a:r>
              <a:rPr lang="en-US" altLang="zh-CN" dirty="0"/>
              <a:t>1</a:t>
            </a:r>
            <a:r>
              <a:rPr lang="zh-CN" altLang="en-US" dirty="0"/>
              <a:t> </a:t>
            </a:r>
            <a:r>
              <a:rPr lang="en-US" altLang="zh-CN" dirty="0"/>
              <a:t>《</a:t>
            </a:r>
            <a:r>
              <a:rPr lang="zh-CN" altLang="en-US" dirty="0"/>
              <a:t>共产党宣言</a:t>
            </a:r>
            <a:r>
              <a:rPr lang="en-US" altLang="zh-CN" dirty="0"/>
              <a:t>》</a:t>
            </a:r>
            <a:r>
              <a:rPr lang="zh-CN" altLang="en-US" dirty="0"/>
              <a:t>的诞生</a:t>
            </a:r>
            <a:endParaRPr lang="zh-CN" altLang="en-US" dirty="0"/>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1846.2.</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马克思、恩格斯在比利时的首都布鲁塞尔建立共产主义通讯委员会。</a:t>
            </a:r>
            <a:endPar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1847.1.</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正义者同盟派出代表邀请马克思、恩格斯帮助改组同盟。</a:t>
            </a:r>
            <a:endPar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1847.6.</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正义者同盟改组大会，接受恩格斯起草的</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共产主义信条草案</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endPar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1847.11-12.</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共产主义同盟召开第二次代表大会，委托马克思、恩格斯在恩格斯</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共产主义原理</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基础上起草</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共产党宣言</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a:t>
            </a: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endParaRPr>
          </a:p>
        </p:txBody>
      </p:sp>
      <p:sp>
        <p:nvSpPr>
          <p:cNvPr id="512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transition spd="slow" advTm="29763"/>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32771" name="内容占位符 2"/>
          <p:cNvSpPr>
            <a:spLocks noGrp="1"/>
          </p:cNvSpPr>
          <p:nvPr>
            <p:ph idx="1"/>
          </p:nvPr>
        </p:nvSpPr>
        <p:spPr>
          <a:ln/>
        </p:spPr>
        <p:txBody>
          <a:bodyPr vert="horz" wrap="square" lIns="91440" tIns="45720" rIns="91440" bIns="45720" anchor="t"/>
          <a:p>
            <a:endParaRPr lang="zh-CN" altLang="en-US" dirty="0"/>
          </a:p>
        </p:txBody>
      </p:sp>
      <p:sp>
        <p:nvSpPr>
          <p:cNvPr id="3277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32773" name="内容占位符 6" descr="1231142183532.jpg"/>
          <p:cNvPicPr>
            <a:picLocks noGrp="1" noChangeAspect="1"/>
          </p:cNvPicPr>
          <p:nvPr/>
        </p:nvPicPr>
        <p:blipFill>
          <a:blip r:embed="rId1"/>
          <a:stretch>
            <a:fillRect/>
          </a:stretch>
        </p:blipFill>
        <p:spPr>
          <a:xfrm>
            <a:off x="976313" y="1471613"/>
            <a:ext cx="3387725" cy="4783137"/>
          </a:xfrm>
          <a:prstGeom prst="rect">
            <a:avLst/>
          </a:prstGeom>
          <a:noFill/>
          <a:ln w="9525">
            <a:noFill/>
          </a:ln>
        </p:spPr>
      </p:pic>
      <p:sp>
        <p:nvSpPr>
          <p:cNvPr id="32774" name="矩形 5"/>
          <p:cNvSpPr/>
          <p:nvPr/>
        </p:nvSpPr>
        <p:spPr>
          <a:xfrm>
            <a:off x="4859338" y="2349500"/>
            <a:ext cx="3332162" cy="26765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800" dirty="0">
                <a:latin typeface="Arial" panose="020B0604020202020204" pitchFamily="34" charset="0"/>
              </a:rPr>
              <a:t>到法国去以前，我阅读了</a:t>
            </a:r>
            <a:r>
              <a:rPr lang="en-US" altLang="zh-CN" sz="2800" dirty="0">
                <a:latin typeface="Arial" panose="020B0604020202020204" pitchFamily="34" charset="0"/>
              </a:rPr>
              <a:t>《</a:t>
            </a:r>
            <a:r>
              <a:rPr lang="zh-CN" altLang="en-US" sz="2800" dirty="0">
                <a:latin typeface="Arial" panose="020B0604020202020204" pitchFamily="34" charset="0"/>
              </a:rPr>
              <a:t>共产党宣言</a:t>
            </a:r>
            <a:r>
              <a:rPr lang="en-US" altLang="zh-CN" sz="2800" dirty="0">
                <a:latin typeface="Arial" panose="020B0604020202020204" pitchFamily="34" charset="0"/>
              </a:rPr>
              <a:t>》</a:t>
            </a:r>
            <a:r>
              <a:rPr lang="zh-CN" altLang="en-US" sz="2800" dirty="0">
                <a:latin typeface="Arial" panose="020B0604020202020204" pitchFamily="34" charset="0"/>
              </a:rPr>
              <a:t>、考茨基的</a:t>
            </a:r>
            <a:r>
              <a:rPr lang="en-US" altLang="zh-CN" sz="2800" dirty="0">
                <a:latin typeface="Arial" panose="020B0604020202020204" pitchFamily="34" charset="0"/>
              </a:rPr>
              <a:t>《</a:t>
            </a:r>
            <a:r>
              <a:rPr lang="zh-CN" altLang="en-US" sz="2800" dirty="0">
                <a:latin typeface="Arial" panose="020B0604020202020204" pitchFamily="34" charset="0"/>
              </a:rPr>
              <a:t>阶级斗争</a:t>
            </a:r>
            <a:r>
              <a:rPr lang="en-US" altLang="zh-CN" sz="2800" dirty="0">
                <a:latin typeface="Arial" panose="020B0604020202020204" pitchFamily="34" charset="0"/>
              </a:rPr>
              <a:t>》</a:t>
            </a:r>
            <a:r>
              <a:rPr lang="zh-CN" altLang="en-US" sz="2800" dirty="0">
                <a:latin typeface="Arial" panose="020B0604020202020204" pitchFamily="34" charset="0"/>
              </a:rPr>
              <a:t>和</a:t>
            </a:r>
            <a:r>
              <a:rPr lang="en-US" altLang="zh-CN" sz="2800" dirty="0">
                <a:latin typeface="Arial" panose="020B0604020202020204" pitchFamily="34" charset="0"/>
              </a:rPr>
              <a:t>《</a:t>
            </a:r>
            <a:r>
              <a:rPr lang="zh-CN" altLang="en-US" sz="2800" dirty="0">
                <a:latin typeface="Arial" panose="020B0604020202020204" pitchFamily="34" charset="0"/>
              </a:rPr>
              <a:t>十月革命</a:t>
            </a:r>
            <a:r>
              <a:rPr lang="en-US" altLang="zh-CN" sz="2800" dirty="0">
                <a:latin typeface="Arial" panose="020B0604020202020204" pitchFamily="34" charset="0"/>
              </a:rPr>
              <a:t>》</a:t>
            </a:r>
            <a:r>
              <a:rPr lang="zh-CN" altLang="en-US" sz="2800" dirty="0">
                <a:latin typeface="Arial" panose="020B0604020202020204" pitchFamily="34" charset="0"/>
              </a:rPr>
              <a:t>的译本。</a:t>
            </a:r>
            <a:r>
              <a:rPr lang="en-US" altLang="zh-CN" sz="2800" dirty="0">
                <a:latin typeface="Arial" panose="020B0604020202020204" pitchFamily="34" charset="0"/>
              </a:rPr>
              <a:t>……</a:t>
            </a:r>
            <a:r>
              <a:rPr lang="zh-CN" altLang="en-US" sz="2800" dirty="0">
                <a:latin typeface="Arial" panose="020B0604020202020204" pitchFamily="34" charset="0"/>
              </a:rPr>
              <a:t>定妥了我目标</a:t>
            </a:r>
            <a:endParaRPr lang="zh-CN" altLang="en-US" sz="2800"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33795" name="内容占位符 2"/>
          <p:cNvSpPr>
            <a:spLocks noGrp="1"/>
          </p:cNvSpPr>
          <p:nvPr>
            <p:ph idx="1"/>
          </p:nvPr>
        </p:nvSpPr>
        <p:spPr>
          <a:ln/>
        </p:spPr>
        <p:txBody>
          <a:bodyPr vert="horz" wrap="square" lIns="91440" tIns="45720" rIns="91440" bIns="45720" anchor="t"/>
          <a:p>
            <a:endParaRPr lang="zh-CN" altLang="en-US" dirty="0"/>
          </a:p>
        </p:txBody>
      </p:sp>
      <p:sp>
        <p:nvSpPr>
          <p:cNvPr id="3379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5" name="内容占位符 5" descr="0019217d8d6b07ef047609.jpg"/>
          <p:cNvPicPr>
            <a:picLocks noGrp="1" noChangeAspect="1"/>
          </p:cNvPicPr>
          <p:nvPr/>
        </p:nvPicPr>
        <p:blipFill>
          <a:blip r:embed="rId1"/>
          <a:stretch>
            <a:fillRect/>
          </a:stretch>
        </p:blipFill>
        <p:spPr>
          <a:xfrm>
            <a:off x="1158875" y="1635125"/>
            <a:ext cx="3341688" cy="4454525"/>
          </a:xfrm>
          <a:prstGeom prst="rect">
            <a:avLst/>
          </a:prstGeom>
          <a:noFill/>
          <a:ln w="9525">
            <a:noFill/>
          </a:ln>
        </p:spPr>
      </p:pic>
      <p:sp>
        <p:nvSpPr>
          <p:cNvPr id="33798" name="矩形 6"/>
          <p:cNvSpPr/>
          <p:nvPr/>
        </p:nvSpPr>
        <p:spPr>
          <a:xfrm>
            <a:off x="5145088" y="2565400"/>
            <a:ext cx="2808287" cy="2308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en-US" altLang="zh-CN" sz="2400" b="1" dirty="0">
                <a:latin typeface="Arial" panose="020B0604020202020204" pitchFamily="34" charset="0"/>
              </a:rPr>
              <a:t>1992</a:t>
            </a:r>
            <a:r>
              <a:rPr lang="zh-CN" altLang="en-US" sz="2400" b="1" dirty="0">
                <a:latin typeface="Arial" panose="020B0604020202020204" pitchFamily="34" charset="0"/>
              </a:rPr>
              <a:t>年，邓小平在视察南方谈话中说：“我的入门老师是</a:t>
            </a:r>
            <a:r>
              <a:rPr lang="en-US" altLang="zh-CN" sz="2400" b="1" dirty="0">
                <a:latin typeface="Arial" panose="020B0604020202020204" pitchFamily="34" charset="0"/>
              </a:rPr>
              <a:t>《</a:t>
            </a:r>
            <a:r>
              <a:rPr lang="zh-CN" altLang="en-US" sz="2400" b="1" dirty="0">
                <a:latin typeface="Arial" panose="020B0604020202020204" pitchFamily="34" charset="0"/>
              </a:rPr>
              <a:t>共产党宣言</a:t>
            </a:r>
            <a:r>
              <a:rPr lang="en-US" altLang="zh-CN" sz="2400" b="1" dirty="0">
                <a:latin typeface="Arial" panose="020B0604020202020204" pitchFamily="34" charset="0"/>
              </a:rPr>
              <a:t>》</a:t>
            </a:r>
            <a:r>
              <a:rPr lang="zh-CN" altLang="en-US" sz="2400" b="1" dirty="0">
                <a:latin typeface="Arial" panose="020B0604020202020204" pitchFamily="34" charset="0"/>
              </a:rPr>
              <a:t>和</a:t>
            </a:r>
            <a:r>
              <a:rPr lang="en-US" altLang="zh-CN" sz="2400" b="1" dirty="0">
                <a:latin typeface="Arial" panose="020B0604020202020204" pitchFamily="34" charset="0"/>
              </a:rPr>
              <a:t>《</a:t>
            </a:r>
            <a:r>
              <a:rPr lang="zh-CN" altLang="en-US" sz="2400" b="1" dirty="0">
                <a:latin typeface="Arial" panose="020B0604020202020204" pitchFamily="34" charset="0"/>
              </a:rPr>
              <a:t>共产主义</a:t>
            </a:r>
            <a:r>
              <a:rPr lang="en-US" altLang="zh-CN" sz="2400" b="1" dirty="0">
                <a:latin typeface="Arial" panose="020B0604020202020204" pitchFamily="34" charset="0"/>
              </a:rPr>
              <a:t>ABC》</a:t>
            </a:r>
            <a:r>
              <a:rPr lang="zh-CN" altLang="en-US" sz="2400" b="1" dirty="0">
                <a:latin typeface="Arial" panose="020B0604020202020204" pitchFamily="34" charset="0"/>
              </a:rPr>
              <a:t>。”</a:t>
            </a:r>
            <a:endParaRPr lang="zh-CN"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a:xfrm>
            <a:off x="457200" y="188913"/>
            <a:ext cx="8229600" cy="1143000"/>
          </a:xfrm>
          <a:ln/>
        </p:spPr>
        <p:txBody>
          <a:bodyPr vert="horz" wrap="square" lIns="91440" tIns="45720" rIns="91440" bIns="45720" anchor="ctr"/>
          <a:p>
            <a:r>
              <a:rPr lang="zh-CN" altLang="en-US" dirty="0"/>
              <a:t>三</a:t>
            </a:r>
            <a:r>
              <a:rPr lang="en-US" altLang="zh-CN" dirty="0"/>
              <a:t>《</a:t>
            </a:r>
            <a:r>
              <a:rPr lang="zh-CN" altLang="en-US" dirty="0"/>
              <a:t>共产党宣言</a:t>
            </a:r>
            <a:r>
              <a:rPr lang="en-US" altLang="zh-CN" dirty="0"/>
              <a:t>》</a:t>
            </a:r>
            <a:r>
              <a:rPr lang="zh-CN" altLang="en-US" dirty="0"/>
              <a:t>在中国的传播</a:t>
            </a:r>
            <a:endParaRPr lang="zh-CN" altLang="en-US" dirty="0"/>
          </a:p>
        </p:txBody>
      </p:sp>
      <p:sp>
        <p:nvSpPr>
          <p:cNvPr id="35843" name="内容占位符 2"/>
          <p:cNvSpPr>
            <a:spLocks noGrp="1"/>
          </p:cNvSpPr>
          <p:nvPr>
            <p:ph idx="1"/>
          </p:nvPr>
        </p:nvSpPr>
        <p:spPr>
          <a:ln/>
        </p:spPr>
        <p:txBody>
          <a:bodyPr vert="horz" wrap="square" lIns="91440" tIns="45720" rIns="91440" bIns="45720" anchor="t"/>
          <a:p>
            <a:endParaRPr lang="zh-CN" altLang="en-US" dirty="0"/>
          </a:p>
        </p:txBody>
      </p:sp>
      <p:sp>
        <p:nvSpPr>
          <p:cNvPr id="3584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35845" name="矩形 1"/>
          <p:cNvSpPr/>
          <p:nvPr/>
        </p:nvSpPr>
        <p:spPr>
          <a:xfrm>
            <a:off x="447675" y="5487988"/>
            <a:ext cx="8248650" cy="8318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dirty="0">
                <a:latin typeface="Arial" panose="020B0604020202020204" pitchFamily="34" charset="0"/>
                <a:ea typeface="黑体" panose="02010609060101010101" pitchFamily="49" charset="-122"/>
              </a:rPr>
              <a:t>以</a:t>
            </a:r>
            <a:r>
              <a:rPr lang="en-US" altLang="zh-CN" sz="2400" dirty="0">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黑体" panose="02010609060101010101" pitchFamily="49" charset="-122"/>
              </a:rPr>
              <a:t>共产党宣言</a:t>
            </a:r>
            <a:r>
              <a:rPr lang="en-US" altLang="zh-CN" sz="2400" dirty="0">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黑体" panose="02010609060101010101" pitchFamily="49" charset="-122"/>
              </a:rPr>
              <a:t>为诞生标志的马克思主义，在百年之后直接影响了中国几代领导人的政治方针，推动了中国的发展。</a:t>
            </a:r>
            <a:endParaRPr lang="zh-CN" altLang="en-US" sz="2400" dirty="0">
              <a:latin typeface="Arial" panose="020B0604020202020204" pitchFamily="34" charset="0"/>
              <a:ea typeface="黑体" panose="02010609060101010101" pitchFamily="49" charset="-122"/>
            </a:endParaRPr>
          </a:p>
        </p:txBody>
      </p:sp>
      <p:pic>
        <p:nvPicPr>
          <p:cNvPr id="35846" name="Picture 5" descr="jn062321_1"/>
          <p:cNvPicPr>
            <a:picLocks noChangeAspect="1"/>
          </p:cNvPicPr>
          <p:nvPr/>
        </p:nvPicPr>
        <p:blipFill>
          <a:blip r:embed="rId1"/>
          <a:stretch>
            <a:fillRect/>
          </a:stretch>
        </p:blipFill>
        <p:spPr>
          <a:xfrm>
            <a:off x="1544638" y="1716088"/>
            <a:ext cx="5738812" cy="3657600"/>
          </a:xfrm>
          <a:prstGeom prst="rect">
            <a:avLst/>
          </a:prstGeom>
          <a:noFill/>
          <a:ln w="9525">
            <a:noFill/>
          </a:ln>
        </p:spPr>
      </p:pic>
      <p:sp>
        <p:nvSpPr>
          <p:cNvPr id="3" name="矩形 2"/>
          <p:cNvSpPr/>
          <p:nvPr/>
        </p:nvSpPr>
        <p:spPr>
          <a:xfrm>
            <a:off x="2514600" y="1300163"/>
            <a:ext cx="3797300" cy="4000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dk1"/>
                </a:solidFill>
                <a:effectLst/>
                <a:uLnTx/>
                <a:uFillTx/>
                <a:latin typeface="+mn-lt"/>
                <a:ea typeface="+mn-ea"/>
                <a:cs typeface="+mn-cs"/>
              </a:rPr>
              <a:t>多种中文版本的</a:t>
            </a:r>
            <a:r>
              <a:rPr kumimoji="0" lang="en-US" altLang="zh-CN" sz="2000" b="1" i="0" u="none" strike="noStrike" kern="1200" cap="none" spc="0" normalizeH="0" baseline="0" noProof="0" dirty="0">
                <a:ln>
                  <a:noFill/>
                </a:ln>
                <a:solidFill>
                  <a:schemeClr val="dk1"/>
                </a:solidFill>
                <a:effectLst/>
                <a:uLnTx/>
                <a:uFillTx/>
                <a:latin typeface="+mn-lt"/>
                <a:ea typeface="+mn-ea"/>
                <a:cs typeface="+mn-cs"/>
              </a:rPr>
              <a:t>《</a:t>
            </a:r>
            <a:r>
              <a:rPr kumimoji="0" lang="zh-CN" altLang="en-US" sz="2000" b="1" i="0" u="none" strike="noStrike" kern="1200" cap="none" spc="0" normalizeH="0" baseline="0" noProof="0" dirty="0">
                <a:ln>
                  <a:noFill/>
                </a:ln>
                <a:solidFill>
                  <a:schemeClr val="dk1"/>
                </a:solidFill>
                <a:effectLst/>
                <a:uLnTx/>
                <a:uFillTx/>
                <a:latin typeface="+mn-lt"/>
                <a:ea typeface="+mn-ea"/>
                <a:cs typeface="+mn-cs"/>
              </a:rPr>
              <a:t>共产党宣言</a:t>
            </a:r>
            <a:r>
              <a:rPr kumimoji="0" lang="en-US" altLang="zh-CN" sz="2000" b="1" i="0" u="none" strike="noStrike" kern="1200" cap="none" spc="0" normalizeH="0" baseline="0" noProof="0" dirty="0">
                <a:ln>
                  <a:noFill/>
                </a:ln>
                <a:solidFill>
                  <a:schemeClr val="dk1"/>
                </a:solidFill>
                <a:effectLst/>
                <a:uLnTx/>
                <a:uFillTx/>
                <a:latin typeface="+mn-lt"/>
                <a:ea typeface="+mn-ea"/>
                <a:cs typeface="+mn-cs"/>
              </a:rPr>
              <a:t>》</a:t>
            </a:r>
            <a:endParaRPr kumimoji="0" lang="zh-CN" altLang="en-US"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37891"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6" name="Text Box 3"/>
          <p:cNvSpPr txBox="1">
            <a:spLocks noChangeArrowheads="1"/>
          </p:cNvSpPr>
          <p:nvPr/>
        </p:nvSpPr>
        <p:spPr bwMode="auto">
          <a:xfrm>
            <a:off x="457200" y="1417638"/>
            <a:ext cx="4475163" cy="6302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125000"/>
              </a:lnSpc>
              <a:buClrTx/>
              <a:buSzTx/>
              <a:buFontTx/>
              <a:buNone/>
              <a:defRPr/>
            </a:pPr>
            <a:r>
              <a:rPr kumimoji="0" lang="zh-CN" altLang="en-US" sz="2800" b="1" kern="1200" cap="none" spc="0" normalizeH="0" baseline="0" noProof="0" dirty="0">
                <a:effectLst>
                  <a:outerShdw blurRad="38100" dist="38100" dir="2700000" algn="tl">
                    <a:srgbClr val="C0C0C0"/>
                  </a:outerShdw>
                </a:effectLst>
                <a:latin typeface="Arial" panose="020B0604020202020204" pitchFamily="34" charset="0"/>
                <a:ea typeface="方正北魏楷书简体" charset="-122"/>
                <a:cs typeface="+mn-cs"/>
              </a:rPr>
              <a:t>《共产党宣言》的总体把握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
        <p:nvSpPr>
          <p:cNvPr id="37893" name="矩形 2"/>
          <p:cNvSpPr/>
          <p:nvPr/>
        </p:nvSpPr>
        <p:spPr>
          <a:xfrm>
            <a:off x="838200" y="2560638"/>
            <a:ext cx="7848600" cy="341503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dirty="0">
                <a:latin typeface="黑体" panose="02010609060101010101" pitchFamily="49" charset="-122"/>
                <a:ea typeface="黑体" panose="02010609060101010101" pitchFamily="49" charset="-122"/>
              </a:rPr>
              <a:t>包括</a:t>
            </a:r>
            <a:r>
              <a:rPr lang="zh-CN" altLang="en-US" sz="2400" dirty="0">
                <a:solidFill>
                  <a:srgbClr val="C00000"/>
                </a:solidFill>
                <a:latin typeface="黑体" panose="02010609060101010101" pitchFamily="49" charset="-122"/>
                <a:ea typeface="黑体" panose="02010609060101010101" pitchFamily="49" charset="-122"/>
              </a:rPr>
              <a:t>一条主线</a:t>
            </a:r>
            <a:r>
              <a:rPr lang="zh-CN" altLang="en-US" sz="2400" dirty="0">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三层含义</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一条主线就是生产力的发展是人类历史发展的最终动因。</a:t>
            </a:r>
            <a:endParaRPr lang="zh-CN" altLang="en-US"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三层含义：</a:t>
            </a:r>
            <a:endParaRPr lang="zh-CN" altLang="en-US"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①</a:t>
            </a:r>
            <a:r>
              <a:rPr lang="zh-CN" altLang="en-US" sz="2400" dirty="0">
                <a:latin typeface="黑体" panose="02010609060101010101" pitchFamily="49" charset="-122"/>
                <a:ea typeface="黑体" panose="02010609060101010101" pitchFamily="49" charset="-122"/>
              </a:rPr>
              <a:t>社会经济基础决定政治和上层建筑；</a:t>
            </a:r>
            <a:endParaRPr lang="zh-CN" altLang="en-US"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 ②人类社会进入阶级社会以来全部历史都是阶级斗争的历史；</a:t>
            </a:r>
            <a:endParaRPr lang="zh-CN" altLang="en-US"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 ③当今阶级斗争已发展到使无产阶级和全人类一劳永逸地摆脱一切剥削压迫、获得彻底解放的新阶段。</a:t>
            </a:r>
            <a:endParaRPr lang="en-US" altLang="zh-CN"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其实这就是唯物史观的基本要点。</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38915"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6" name="Text Box 3"/>
          <p:cNvSpPr txBox="1">
            <a:spLocks noChangeArrowheads="1"/>
          </p:cNvSpPr>
          <p:nvPr/>
        </p:nvSpPr>
        <p:spPr bwMode="auto">
          <a:xfrm>
            <a:off x="457200" y="1417638"/>
            <a:ext cx="5338763" cy="6302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125000"/>
              </a:lnSpc>
              <a:buClrTx/>
              <a:buSzTx/>
              <a:buFontTx/>
              <a:buNone/>
              <a:defRPr/>
            </a:pPr>
            <a:r>
              <a:rPr kumimoji="0" lang="zh-CN" altLang="en-US" sz="2800" b="1" kern="1200" cap="none" spc="0" normalizeH="0" baseline="0" noProof="0" dirty="0">
                <a:effectLst>
                  <a:outerShdw blurRad="38100" dist="38100" dir="2700000" algn="tl">
                    <a:srgbClr val="C0C0C0"/>
                  </a:outerShdw>
                </a:effectLst>
                <a:latin typeface="Arial" panose="020B0604020202020204" pitchFamily="34" charset="0"/>
                <a:ea typeface="方正北魏楷书简体" charset="-122"/>
                <a:cs typeface="+mn-cs"/>
              </a:rPr>
              <a:t>“两个决不会”与“两个必然”</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
        <p:nvSpPr>
          <p:cNvPr id="38917" name="矩形 2"/>
          <p:cNvSpPr/>
          <p:nvPr/>
        </p:nvSpPr>
        <p:spPr>
          <a:xfrm>
            <a:off x="539750" y="5248275"/>
            <a:ext cx="82296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800" dirty="0">
                <a:solidFill>
                  <a:srgbClr val="FFFF66"/>
                </a:solidFill>
                <a:latin typeface="楷体" panose="02010609060101010101" pitchFamily="49" charset="-122"/>
                <a:ea typeface="楷体" panose="02010609060101010101" pitchFamily="49" charset="-122"/>
              </a:rPr>
              <a:t>“</a:t>
            </a:r>
            <a:r>
              <a:rPr lang="zh-CN" altLang="en-US" sz="2800" dirty="0">
                <a:solidFill>
                  <a:srgbClr val="E20000"/>
                </a:solidFill>
                <a:latin typeface="楷体" panose="02010609060101010101" pitchFamily="49" charset="-122"/>
                <a:ea typeface="楷体" panose="02010609060101010101" pitchFamily="49" charset="-122"/>
              </a:rPr>
              <a:t>两个必然</a:t>
            </a:r>
            <a:r>
              <a:rPr lang="zh-CN" altLang="en-US" sz="2800" dirty="0">
                <a:solidFill>
                  <a:srgbClr val="FFFF66"/>
                </a:solidFill>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讲的是一种不以人们意志为转移的客观规律，是一种历史趋势，</a:t>
            </a:r>
            <a:r>
              <a:rPr lang="zh-CN" altLang="en-US" sz="2800" b="1" u="sng" dirty="0">
                <a:solidFill>
                  <a:schemeClr val="accent1"/>
                </a:solidFill>
                <a:latin typeface="楷体" panose="02010609060101010101" pitchFamily="49" charset="-122"/>
                <a:ea typeface="楷体" panose="02010609060101010101" pitchFamily="49" charset="-122"/>
              </a:rPr>
              <a:t>并非</a:t>
            </a:r>
            <a:r>
              <a:rPr lang="zh-CN" altLang="en-US" sz="2800" dirty="0">
                <a:solidFill>
                  <a:srgbClr val="E20000"/>
                </a:solidFill>
                <a:latin typeface="楷体" panose="02010609060101010101" pitchFamily="49" charset="-122"/>
                <a:ea typeface="楷体" panose="02010609060101010101" pitchFamily="49" charset="-122"/>
              </a:rPr>
              <a:t>何时实现</a:t>
            </a:r>
            <a:r>
              <a:rPr lang="zh-CN" altLang="en-US" sz="2800" dirty="0">
                <a:latin typeface="楷体" panose="02010609060101010101" pitchFamily="49" charset="-122"/>
                <a:ea typeface="楷体" panose="02010609060101010101" pitchFamily="49" charset="-122"/>
              </a:rPr>
              <a:t>的问题</a:t>
            </a:r>
            <a:endParaRPr lang="zh-CN" altLang="en-US" sz="2800" dirty="0">
              <a:latin typeface="黑体" panose="02010609060101010101" pitchFamily="49" charset="-122"/>
              <a:ea typeface="黑体" panose="02010609060101010101" pitchFamily="49" charset="-122"/>
            </a:endParaRPr>
          </a:p>
        </p:txBody>
      </p:sp>
      <p:sp>
        <p:nvSpPr>
          <p:cNvPr id="38918" name="文本框 4"/>
          <p:cNvSpPr txBox="1"/>
          <p:nvPr/>
        </p:nvSpPr>
        <p:spPr>
          <a:xfrm>
            <a:off x="788988" y="2111375"/>
            <a:ext cx="7897812" cy="26765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两个必然</a:t>
            </a:r>
            <a:r>
              <a:rPr lang="zh-CN" altLang="en-US" sz="2400" dirty="0">
                <a:latin typeface="黑体" panose="02010609060101010101" pitchFamily="49" charset="-122"/>
                <a:ea typeface="黑体" panose="02010609060101010101" pitchFamily="49" charset="-122"/>
              </a:rPr>
              <a:t>”：资本主义必然灭亡、社会主义必然胜利。</a:t>
            </a:r>
            <a:endParaRPr lang="en-US" altLang="zh-CN" sz="2400" dirty="0">
              <a:latin typeface="黑体" panose="02010609060101010101" pitchFamily="49" charset="-122"/>
              <a:ea typeface="黑体" panose="02010609060101010101" pitchFamily="49" charset="-122"/>
            </a:endParaRPr>
          </a:p>
          <a:p>
            <a:pPr marL="0" lvl="0" indent="0">
              <a:spcBef>
                <a:spcPct val="0"/>
              </a:spcBef>
              <a:buNone/>
            </a:pPr>
            <a:endParaRPr lang="en-US" altLang="zh-CN"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两个绝不会</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lvl="0" indent="0">
              <a:spcBef>
                <a:spcPct val="0"/>
              </a:spcBef>
              <a:buNone/>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无论哪一个社会形态，在它所能容纳的全部生产力发挥出来以前，是绝不会灭亡的；</a:t>
            </a:r>
            <a:endParaRPr lang="en-US" altLang="zh-CN" sz="2400" dirty="0">
              <a:latin typeface="黑体" panose="02010609060101010101" pitchFamily="49" charset="-122"/>
              <a:ea typeface="黑体" panose="02010609060101010101" pitchFamily="49" charset="-122"/>
            </a:endParaRPr>
          </a:p>
          <a:p>
            <a:pPr marL="0" lvl="0" indent="0">
              <a:spcBef>
                <a:spcPct val="0"/>
              </a:spcBef>
              <a:buNone/>
            </a:pPr>
            <a:r>
              <a:rPr lang="zh-CN" altLang="en-US" sz="2400" dirty="0">
                <a:latin typeface="黑体" panose="02010609060101010101" pitchFamily="49" charset="-122"/>
                <a:ea typeface="黑体" panose="02010609060101010101" pitchFamily="49" charset="-122"/>
              </a:rPr>
              <a:t>       而新的更高的生产关系，在它的物质存在条件在旧社会的胎胞里成熟以前，是绝不会出现的。”</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39939"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6" name="Text Box 3"/>
          <p:cNvSpPr txBox="1">
            <a:spLocks noChangeArrowheads="1"/>
          </p:cNvSpPr>
          <p:nvPr/>
        </p:nvSpPr>
        <p:spPr bwMode="auto">
          <a:xfrm>
            <a:off x="457200" y="1417638"/>
            <a:ext cx="5338763" cy="6302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125000"/>
              </a:lnSpc>
              <a:buClrTx/>
              <a:buSzTx/>
              <a:buFontTx/>
              <a:buNone/>
              <a:defRPr/>
            </a:pPr>
            <a:r>
              <a:rPr kumimoji="0" lang="zh-CN" altLang="en-US" sz="2800" b="1" kern="1200" cap="none" spc="0" normalizeH="0" baseline="0" noProof="0" dirty="0">
                <a:effectLst>
                  <a:outerShdw blurRad="38100" dist="38100" dir="2700000" algn="tl">
                    <a:srgbClr val="C0C0C0"/>
                  </a:outerShdw>
                </a:effectLst>
                <a:latin typeface="Arial" panose="020B0604020202020204" pitchFamily="34" charset="0"/>
                <a:ea typeface="方正北魏楷书简体" charset="-122"/>
                <a:cs typeface="+mn-cs"/>
              </a:rPr>
              <a:t>“两个决不会”与“两个必然”</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
        <p:nvSpPr>
          <p:cNvPr id="39941" name="矩形 2"/>
          <p:cNvSpPr/>
          <p:nvPr/>
        </p:nvSpPr>
        <p:spPr>
          <a:xfrm>
            <a:off x="457200" y="2047875"/>
            <a:ext cx="7848600" cy="439991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800" dirty="0">
                <a:solidFill>
                  <a:srgbClr val="002060"/>
                </a:solidFill>
                <a:latin typeface="楷体" panose="02010609060101010101" pitchFamily="49" charset="-122"/>
                <a:ea typeface="楷体" panose="02010609060101010101" pitchFamily="49" charset="-122"/>
              </a:rPr>
              <a:t>  看到这一趋势实现的</a:t>
            </a:r>
            <a:r>
              <a:rPr lang="zh-CN" altLang="en-US" sz="2800" u="sng" dirty="0">
                <a:solidFill>
                  <a:srgbClr val="FF0000"/>
                </a:solidFill>
                <a:latin typeface="楷体" panose="02010609060101010101" pitchFamily="49" charset="-122"/>
                <a:ea typeface="楷体" panose="02010609060101010101" pitchFamily="49" charset="-122"/>
              </a:rPr>
              <a:t>长期性和曲折性</a:t>
            </a:r>
            <a:r>
              <a:rPr lang="zh-CN" altLang="en-US" sz="2800" dirty="0">
                <a:solidFill>
                  <a:srgbClr val="002060"/>
                </a:solidFill>
                <a:latin typeface="楷体" panose="02010609060101010101" pitchFamily="49" charset="-122"/>
                <a:ea typeface="楷体" panose="02010609060101010101" pitchFamily="49" charset="-122"/>
              </a:rPr>
              <a:t>。社会主义代替资本主义，诚然是不以人的意志为转移的历史发展的客观规律，它终将克服一切艰难险阻为自己开辟道路。</a:t>
            </a:r>
            <a:endParaRPr lang="en-US" altLang="zh-CN" sz="2800" dirty="0">
              <a:solidFill>
                <a:srgbClr val="002060"/>
              </a:solidFill>
              <a:latin typeface="楷体" panose="02010609060101010101" pitchFamily="49" charset="-122"/>
              <a:ea typeface="楷体" panose="02010609060101010101" pitchFamily="49" charset="-122"/>
            </a:endParaRPr>
          </a:p>
          <a:p>
            <a:pPr marL="0" lvl="0" indent="0">
              <a:spcBef>
                <a:spcPct val="0"/>
              </a:spcBef>
              <a:buNone/>
            </a:pPr>
            <a:r>
              <a:rPr lang="en-US" altLang="zh-CN" sz="2800" dirty="0">
                <a:solidFill>
                  <a:srgbClr val="002060"/>
                </a:solidFill>
                <a:latin typeface="楷体" panose="02010609060101010101" pitchFamily="49" charset="-122"/>
                <a:ea typeface="楷体" panose="02010609060101010101" pitchFamily="49" charset="-122"/>
              </a:rPr>
              <a:t>  </a:t>
            </a:r>
            <a:r>
              <a:rPr lang="zh-CN" altLang="en-US" sz="2800" dirty="0">
                <a:solidFill>
                  <a:srgbClr val="002060"/>
                </a:solidFill>
                <a:latin typeface="楷体" panose="02010609060101010101" pitchFamily="49" charset="-122"/>
                <a:ea typeface="楷体" panose="02010609060101010101" pitchFamily="49" charset="-122"/>
              </a:rPr>
              <a:t>“两个绝不会”指出了“两个必然”作为世界历史上空前的根本变革，也只能是在长期的曲折的演进过程中逐步实现。</a:t>
            </a:r>
            <a:endParaRPr lang="en-US" altLang="zh-CN" sz="2800" dirty="0">
              <a:solidFill>
                <a:srgbClr val="002060"/>
              </a:solidFill>
              <a:latin typeface="楷体" panose="02010609060101010101" pitchFamily="49" charset="-122"/>
              <a:ea typeface="楷体" panose="02010609060101010101" pitchFamily="49" charset="-122"/>
            </a:endParaRPr>
          </a:p>
          <a:p>
            <a:pPr marL="0" lvl="0" indent="0">
              <a:spcBef>
                <a:spcPct val="0"/>
              </a:spcBef>
              <a:buNone/>
            </a:pPr>
            <a:r>
              <a:rPr lang="en-US" altLang="zh-CN" sz="2800" dirty="0">
                <a:solidFill>
                  <a:srgbClr val="002060"/>
                </a:solidFill>
                <a:latin typeface="楷体" panose="02010609060101010101" pitchFamily="49" charset="-122"/>
                <a:ea typeface="楷体" panose="02010609060101010101" pitchFamily="49" charset="-122"/>
              </a:rPr>
              <a:t>   </a:t>
            </a:r>
            <a:r>
              <a:rPr lang="zh-CN" altLang="en-US" sz="2800" dirty="0">
                <a:solidFill>
                  <a:srgbClr val="002060"/>
                </a:solidFill>
                <a:latin typeface="楷体" panose="02010609060101010101" pitchFamily="49" charset="-122"/>
                <a:ea typeface="楷体" panose="02010609060101010101" pitchFamily="49" charset="-122"/>
              </a:rPr>
              <a:t>对此，无论是持怀疑或悲观失望的态度，还是抱急于求成或盲目乐观的态度，都是违背历史运动客观逻辑的，是不切实际的、错误的。</a:t>
            </a:r>
            <a:endParaRPr lang="zh-CN" altLang="en-US" sz="2800" dirty="0">
              <a:solidFill>
                <a:srgbClr val="002060"/>
              </a:solidFill>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a:xfrm>
            <a:off x="457200" y="163513"/>
            <a:ext cx="8229600" cy="1143000"/>
          </a:xfrm>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40963" name="内容占位符 2"/>
          <p:cNvSpPr>
            <a:spLocks noGrp="1"/>
          </p:cNvSpPr>
          <p:nvPr>
            <p:ph idx="1"/>
          </p:nvPr>
        </p:nvSpPr>
        <p:spPr>
          <a:xfrm>
            <a:off x="1074738" y="3357563"/>
            <a:ext cx="6994525" cy="3363912"/>
          </a:xfrm>
          <a:ln/>
        </p:spPr>
        <p:txBody>
          <a:bodyPr vert="horz" wrap="square" lIns="91440" tIns="45720" rIns="91440" bIns="45720" anchor="t"/>
          <a:p>
            <a:r>
              <a:rPr lang="zh-CN" altLang="en-US" sz="2400" dirty="0"/>
              <a:t>（一）关于世界市场和世界历史的论述对我们今天理解经济全球化具有指导意义；</a:t>
            </a:r>
            <a:endParaRPr lang="zh-CN" altLang="en-US" sz="2400" dirty="0"/>
          </a:p>
          <a:p>
            <a:r>
              <a:rPr lang="zh-CN" altLang="en-US" sz="2400" dirty="0"/>
              <a:t>（二）关于人的自由而全面发展的论述是我们在社会主义初级阶段重视“以人为本”和“科学发展观”的理论依据；</a:t>
            </a:r>
            <a:endParaRPr lang="zh-CN" altLang="en-US" sz="2400" dirty="0"/>
          </a:p>
          <a:p>
            <a:r>
              <a:rPr lang="zh-CN" altLang="en-US" sz="2400" dirty="0"/>
              <a:t>（三）对共产党的性质和宗旨的论述是“三个代表”重要思想的理论基础。</a:t>
            </a:r>
            <a:endParaRPr lang="zh-CN" altLang="en-US" sz="2400" dirty="0"/>
          </a:p>
          <a:p>
            <a:endParaRPr lang="zh-CN" altLang="en-US" sz="2400" dirty="0"/>
          </a:p>
        </p:txBody>
      </p:sp>
      <p:sp>
        <p:nvSpPr>
          <p:cNvPr id="4096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40965" name="矩形 1"/>
          <p:cNvSpPr/>
          <p:nvPr/>
        </p:nvSpPr>
        <p:spPr>
          <a:xfrm>
            <a:off x="1062038" y="1971675"/>
            <a:ext cx="6983412"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en-US" altLang="zh-CN" sz="2400" dirty="0">
                <a:solidFill>
                  <a:srgbClr val="996633"/>
                </a:solidFill>
                <a:latin typeface="Arial" panose="020B0604020202020204" pitchFamily="34" charset="0"/>
                <a:ea typeface="黑体" panose="02010609060101010101" pitchFamily="49" charset="-122"/>
              </a:rPr>
              <a:t>《</a:t>
            </a:r>
            <a:r>
              <a:rPr lang="zh-CN" altLang="en-US" sz="2400" dirty="0">
                <a:solidFill>
                  <a:srgbClr val="996633"/>
                </a:solidFill>
                <a:latin typeface="Arial" panose="020B0604020202020204" pitchFamily="34" charset="0"/>
                <a:ea typeface="黑体" panose="02010609060101010101" pitchFamily="49" charset="-122"/>
              </a:rPr>
              <a:t>共产党宣言</a:t>
            </a:r>
            <a:r>
              <a:rPr lang="en-US" altLang="zh-CN" sz="2400" dirty="0">
                <a:solidFill>
                  <a:srgbClr val="996633"/>
                </a:solidFill>
                <a:latin typeface="Arial" panose="020B0604020202020204" pitchFamily="34" charset="0"/>
                <a:ea typeface="黑体" panose="02010609060101010101" pitchFamily="49" charset="-122"/>
              </a:rPr>
              <a:t>》</a:t>
            </a:r>
            <a:r>
              <a:rPr lang="zh-CN" altLang="en-US" sz="2400" dirty="0">
                <a:solidFill>
                  <a:srgbClr val="996633"/>
                </a:solidFill>
                <a:latin typeface="Arial" panose="020B0604020202020204" pitchFamily="34" charset="0"/>
                <a:ea typeface="黑体" panose="02010609060101010101" pitchFamily="49" charset="-122"/>
              </a:rPr>
              <a:t>是中国特色社会主义的历史源头和思想源头，中国特色社会主义是</a:t>
            </a:r>
            <a:r>
              <a:rPr lang="en-US" altLang="zh-CN" sz="2400" dirty="0">
                <a:solidFill>
                  <a:srgbClr val="996633"/>
                </a:solidFill>
                <a:latin typeface="Arial" panose="020B0604020202020204" pitchFamily="34" charset="0"/>
                <a:ea typeface="黑体" panose="02010609060101010101" pitchFamily="49" charset="-122"/>
              </a:rPr>
              <a:t>《</a:t>
            </a:r>
            <a:r>
              <a:rPr lang="zh-CN" altLang="en-US" sz="2400" dirty="0">
                <a:solidFill>
                  <a:srgbClr val="996633"/>
                </a:solidFill>
                <a:latin typeface="Arial" panose="020B0604020202020204" pitchFamily="34" charset="0"/>
                <a:ea typeface="黑体" panose="02010609060101010101" pitchFamily="49" charset="-122"/>
              </a:rPr>
              <a:t>共产党宣言</a:t>
            </a:r>
            <a:r>
              <a:rPr lang="en-US" altLang="zh-CN" sz="2400" dirty="0">
                <a:solidFill>
                  <a:srgbClr val="996633"/>
                </a:solidFill>
                <a:latin typeface="Arial" panose="020B0604020202020204" pitchFamily="34" charset="0"/>
                <a:ea typeface="黑体" panose="02010609060101010101" pitchFamily="49" charset="-122"/>
              </a:rPr>
              <a:t>》</a:t>
            </a:r>
            <a:r>
              <a:rPr lang="zh-CN" altLang="en-US" sz="2400" dirty="0">
                <a:solidFill>
                  <a:srgbClr val="996633"/>
                </a:solidFill>
                <a:latin typeface="Arial" panose="020B0604020202020204" pitchFamily="34" charset="0"/>
                <a:ea typeface="黑体" panose="02010609060101010101" pitchFamily="49" charset="-122"/>
              </a:rPr>
              <a:t>的现代发展和新的形态。</a:t>
            </a:r>
            <a:endParaRPr lang="zh-CN" altLang="en-US" sz="2400" dirty="0">
              <a:solidFill>
                <a:srgbClr val="996633"/>
              </a:solidFill>
              <a:latin typeface="Arial" panose="020B0604020202020204" pitchFamily="34" charset="0"/>
              <a:ea typeface="黑体" panose="02010609060101010101" pitchFamily="49" charset="-122"/>
            </a:endParaRPr>
          </a:p>
        </p:txBody>
      </p:sp>
      <p:sp>
        <p:nvSpPr>
          <p:cNvPr id="40966" name="Text Box 3"/>
          <p:cNvSpPr txBox="1"/>
          <p:nvPr/>
        </p:nvSpPr>
        <p:spPr>
          <a:xfrm>
            <a:off x="138113" y="1154113"/>
            <a:ext cx="4905375" cy="631825"/>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a:lnSpc>
                <a:spcPct val="125000"/>
              </a:lnSpc>
              <a:spcBef>
                <a:spcPct val="0"/>
              </a:spcBef>
              <a:buNone/>
            </a:pP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共产党宣言</a:t>
            </a:r>
            <a:r>
              <a:rPr lang="en-US" altLang="zh-CN" sz="2800" b="1" dirty="0">
                <a:solidFill>
                  <a:srgbClr val="000000"/>
                </a:solidFill>
                <a:latin typeface="Arial" panose="020B0604020202020204" pitchFamily="34" charset="0"/>
              </a:rPr>
              <a:t>》</a:t>
            </a:r>
            <a:r>
              <a:rPr lang="zh-CN" altLang="en-US" sz="2800" b="1" dirty="0">
                <a:solidFill>
                  <a:srgbClr val="000000"/>
                </a:solidFill>
                <a:latin typeface="Arial" panose="020B0604020202020204" pitchFamily="34" charset="0"/>
              </a:rPr>
              <a:t>当代理论价值</a:t>
            </a:r>
            <a:endParaRPr lang="zh-CN" altLang="en-US" sz="2000"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a:ln/>
        </p:spPr>
        <p:txBody>
          <a:bodyPr vert="horz" wrap="square" lIns="91440" tIns="45720" rIns="91440" bIns="45720" anchor="ctr"/>
          <a:p>
            <a:r>
              <a:rPr lang="en-US" altLang="zh-CN" dirty="0"/>
              <a:t>《</a:t>
            </a:r>
            <a:r>
              <a:rPr lang="zh-CN" altLang="en-US" dirty="0"/>
              <a:t>共产党宣言</a:t>
            </a:r>
            <a:r>
              <a:rPr lang="en-US" altLang="zh-CN" dirty="0"/>
              <a:t>》</a:t>
            </a:r>
            <a:r>
              <a:rPr lang="zh-CN" altLang="en-US" dirty="0"/>
              <a:t>的一些局限性</a:t>
            </a:r>
            <a:endParaRPr lang="zh-CN" altLang="en-US" dirty="0"/>
          </a:p>
        </p:txBody>
      </p:sp>
      <p:sp>
        <p:nvSpPr>
          <p:cNvPr id="31747" name="内容占位符 2"/>
          <p:cNvSpPr>
            <a:spLocks noGrp="1"/>
          </p:cNvSpPr>
          <p:nvPr>
            <p:ph idx="1"/>
          </p:nvPr>
        </p:nvSpPr>
        <p:spPr>
          <a:xfrm>
            <a:off x="457200" y="1624013"/>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1.</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“几十年来的工业和商业的历史，只不过是现代生产力反抗现代生产关系</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的历史”</a:t>
            </a: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——19</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世纪初到</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1848</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年主要是资本主义的生产关系促进生产力发展的历史</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2.</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“社会所拥有的生产力</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已经强大到这种关系所不能适应的地步”</a:t>
            </a: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对当时资本主义发展水平估计过高，而对资本主义延伸能力估计又太低</a:t>
            </a:r>
            <a:endPar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
        <p:nvSpPr>
          <p:cNvPr id="41988"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ln/>
        </p:spPr>
        <p:txBody>
          <a:bodyPr vert="horz" wrap="square" lIns="91440" tIns="45720" rIns="91440" bIns="45720" anchor="ctr"/>
          <a:p>
            <a:r>
              <a:rPr lang="en-US" altLang="zh-CN" dirty="0"/>
              <a:t>《</a:t>
            </a:r>
            <a:r>
              <a:rPr lang="zh-CN" altLang="en-US" dirty="0"/>
              <a:t>共产党宣言</a:t>
            </a:r>
            <a:r>
              <a:rPr lang="en-US" altLang="zh-CN" dirty="0"/>
              <a:t>》</a:t>
            </a:r>
            <a:r>
              <a:rPr lang="zh-CN" altLang="en-US" dirty="0"/>
              <a:t>的一些局限性</a:t>
            </a:r>
            <a:endParaRPr lang="zh-CN" altLang="en-US" dirty="0"/>
          </a:p>
        </p:txBody>
      </p:sp>
      <p:sp>
        <p:nvSpPr>
          <p:cNvPr id="31747" name="内容占位符 2"/>
          <p:cNvSpPr>
            <a:spLocks noGrp="1"/>
          </p:cNvSpPr>
          <p:nvPr>
            <p:ph idx="1"/>
          </p:nvPr>
        </p:nvSpPr>
        <p:spPr>
          <a:xfrm>
            <a:off x="457200" y="1624013"/>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3.</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a:t>
            </a: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资产阶级不能统治下去了，因为它甚至不能保证自己的奴隶维持奴隶的生活”</a:t>
            </a:r>
            <a:endPar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  ——</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由于资产阶级统治经验丰富，特别是工人阶级不屈不挠的斗争，今天，发达资本主义国家大多数工人的生活和</a:t>
            </a: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宣言</a:t>
            </a: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所描述的具体情况已经有了很大的差别</a:t>
            </a:r>
            <a:endPar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
        <p:nvSpPr>
          <p:cNvPr id="4301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a:ln/>
        </p:spPr>
        <p:txBody>
          <a:bodyPr vert="horz" wrap="square" lIns="91440" tIns="45720" rIns="91440" bIns="45720" anchor="ctr"/>
          <a:p>
            <a:r>
              <a:rPr lang="en-US" altLang="zh-CN" dirty="0"/>
              <a:t>《</a:t>
            </a:r>
            <a:r>
              <a:rPr lang="zh-CN" altLang="en-US" dirty="0"/>
              <a:t>共产党宣言</a:t>
            </a:r>
            <a:r>
              <a:rPr lang="en-US" altLang="zh-CN" dirty="0"/>
              <a:t>》</a:t>
            </a:r>
            <a:r>
              <a:rPr lang="zh-CN" altLang="en-US" dirty="0"/>
              <a:t>的一些局限性</a:t>
            </a:r>
            <a:endParaRPr lang="zh-CN" altLang="en-US" dirty="0"/>
          </a:p>
        </p:txBody>
      </p:sp>
      <p:sp>
        <p:nvSpPr>
          <p:cNvPr id="31747" name="内容占位符 2"/>
          <p:cNvSpPr>
            <a:spLocks noGrp="1"/>
          </p:cNvSpPr>
          <p:nvPr>
            <p:ph idx="1"/>
          </p:nvPr>
        </p:nvSpPr>
        <p:spPr>
          <a:xfrm>
            <a:off x="452438" y="1817688"/>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4.</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对无产阶级成熟程度估计偏高，对无产阶级革命的到来估计过快。</a:t>
            </a:r>
            <a:endPar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5.</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在无产阶级革命的具体道路上，仅仅提出暴力革命一条路。</a:t>
            </a:r>
            <a:endPar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6.</a:t>
            </a:r>
            <a:r>
              <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rPr>
              <a:t>对中间阶级（比如农民）反对资产阶级的斗争基本持反对态度。</a:t>
            </a:r>
            <a:endParaRPr kumimoji="0" lang="zh-CN" altLang="en-US" sz="2800" b="0" i="0" u="none" strike="noStrike" kern="1200" cap="none" spc="0" normalizeH="0" baseline="0" noProof="0" dirty="0" smtClean="0">
              <a:ln>
                <a:noFill/>
              </a:ln>
              <a:solidFill>
                <a:schemeClr val="tx1"/>
              </a:solidFill>
              <a:effectLst/>
              <a:uLnTx/>
              <a:uFillTx/>
              <a:latin typeface="方正北魏楷书简体" charset="-122"/>
              <a:ea typeface="方正北魏楷书简体" charset="-122"/>
              <a:cs typeface="+mn-cs"/>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sym typeface="Calibri" panose="020F0502020204030204" pitchFamily="34" charset="0"/>
            </a:endParaRPr>
          </a:p>
        </p:txBody>
      </p:sp>
      <p:sp>
        <p:nvSpPr>
          <p:cNvPr id="4403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ln/>
        </p:spPr>
        <p:txBody>
          <a:bodyPr vert="horz" wrap="square" lIns="91440" tIns="45720" rIns="91440" bIns="45720" anchor="ctr"/>
          <a:p>
            <a:r>
              <a:rPr lang="en-US" altLang="zh-CN" dirty="0"/>
              <a:t>1</a:t>
            </a:r>
            <a:r>
              <a:rPr lang="zh-CN" altLang="en-US" dirty="0"/>
              <a:t> </a:t>
            </a:r>
            <a:r>
              <a:rPr lang="en-US" altLang="zh-CN" dirty="0"/>
              <a:t>《</a:t>
            </a:r>
            <a:r>
              <a:rPr lang="zh-CN" altLang="en-US" dirty="0"/>
              <a:t>共产党宣言</a:t>
            </a:r>
            <a:r>
              <a:rPr lang="en-US" altLang="zh-CN" dirty="0"/>
              <a:t>》</a:t>
            </a:r>
            <a:r>
              <a:rPr lang="zh-CN" altLang="en-US" dirty="0"/>
              <a:t>的诞生</a:t>
            </a:r>
            <a:endParaRPr lang="zh-CN" altLang="en-US" dirty="0"/>
          </a:p>
        </p:txBody>
      </p:sp>
      <p:sp>
        <p:nvSpPr>
          <p:cNvPr id="3" name="内容占位符 2"/>
          <p:cNvSpPr>
            <a:spLocks noGrp="1"/>
          </p:cNvSpPr>
          <p:nvPr>
            <p:ph idx="1"/>
          </p:nvPr>
        </p:nvSpPr>
        <p:spPr>
          <a:xfrm>
            <a:off x="5246688" y="1485900"/>
            <a:ext cx="3465513" cy="452596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1847</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年</a:t>
            </a:r>
            <a:r>
              <a:rPr kumimoji="0" lang="en-US" altLang="zh-CN"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6</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rPr>
              <a:t>月，正义者同盟在伦敦举行代表大会，恩格斯前往参加。根据马克思、恩格斯的意见，大会决定把正义者同盟改组为共产主义者同盟。</a:t>
            </a:r>
            <a:endParaRPr kumimoji="0" lang="zh-CN" altLang="en-US" sz="3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方正北魏楷书简体" charset="-122"/>
              <a:ea typeface="方正北魏楷书简体" charset="-122"/>
              <a:cs typeface="+mn-cs"/>
              <a:sym typeface="Calibri" panose="020F0502020204030204" pitchFamily="34" charset="0"/>
            </a:endParaRPr>
          </a:p>
        </p:txBody>
      </p:sp>
      <p:sp>
        <p:nvSpPr>
          <p:cNvPr id="6148"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pic>
        <p:nvPicPr>
          <p:cNvPr id="6149" name="Picture 2" descr="D:\我的文档\新课程\历史模块1\第五单元\第20课\第20课图片\共产主义者同盟成立大会.jpg"/>
          <p:cNvPicPr>
            <a:picLocks noChangeAspect="1"/>
          </p:cNvPicPr>
          <p:nvPr/>
        </p:nvPicPr>
        <p:blipFill>
          <a:blip r:embed="rId1"/>
          <a:stretch>
            <a:fillRect/>
          </a:stretch>
        </p:blipFill>
        <p:spPr>
          <a:xfrm>
            <a:off x="252413" y="1417638"/>
            <a:ext cx="4862512" cy="4576762"/>
          </a:xfrm>
          <a:prstGeom prst="rect">
            <a:avLst/>
          </a:prstGeom>
          <a:noFill/>
          <a:ln w="9525">
            <a:noFill/>
          </a:ln>
        </p:spPr>
      </p:pic>
      <p:sp>
        <p:nvSpPr>
          <p:cNvPr id="6150" name="矩形 6"/>
          <p:cNvSpPr/>
          <p:nvPr/>
        </p:nvSpPr>
        <p:spPr>
          <a:xfrm>
            <a:off x="1204913" y="6103938"/>
            <a:ext cx="272415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zh-CN" altLang="en-US" sz="1800" b="1" dirty="0">
                <a:solidFill>
                  <a:srgbClr val="FF0000"/>
                </a:solidFill>
                <a:latin typeface="华文楷体" panose="02010600040101010101" pitchFamily="2" charset="-122"/>
                <a:ea typeface="华文楷体" panose="02010600040101010101" pitchFamily="2" charset="-122"/>
              </a:rPr>
              <a:t>共产主义者同盟成立大会</a:t>
            </a:r>
            <a:endParaRPr lang="zh-CN" altLang="en-US" sz="1800" b="1"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slow" advTm="10974"/>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ln/>
        </p:spPr>
        <p:txBody>
          <a:bodyPr vert="horz" wrap="square" lIns="91440" tIns="45720" rIns="91440" bIns="45720" anchor="ctr"/>
          <a:p>
            <a:pPr>
              <a:lnSpc>
                <a:spcPct val="125000"/>
              </a:lnSpc>
            </a:pPr>
            <a:r>
              <a:rPr lang="zh-CN" altLang="en-US" dirty="0">
                <a:ea typeface="方正北魏楷书简体" charset="-122"/>
              </a:rPr>
              <a:t>存在局限性的原因</a:t>
            </a:r>
            <a:endParaRPr lang="zh-CN" altLang="en-US" dirty="0">
              <a:ea typeface="方正北魏楷书简体" charset="-122"/>
            </a:endParaRPr>
          </a:p>
        </p:txBody>
      </p:sp>
      <p:sp>
        <p:nvSpPr>
          <p:cNvPr id="45059" name="内容占位符 2"/>
          <p:cNvSpPr>
            <a:spLocks noGrp="1"/>
          </p:cNvSpPr>
          <p:nvPr>
            <p:ph idx="1"/>
          </p:nvPr>
        </p:nvSpPr>
        <p:spPr>
          <a:xfrm>
            <a:off x="488950" y="1268413"/>
            <a:ext cx="8229600" cy="4525962"/>
          </a:xfrm>
          <a:ln/>
        </p:spPr>
        <p:txBody>
          <a:bodyPr vert="horz" wrap="square" lIns="91440" tIns="45720" rIns="91440" bIns="45720" anchor="t"/>
          <a:p>
            <a:r>
              <a:rPr lang="en-US" altLang="zh-CN" sz="2800" dirty="0">
                <a:latin typeface="方正北魏楷书简体" charset="-122"/>
                <a:ea typeface="方正北魏楷书简体" charset="-122"/>
              </a:rPr>
              <a:t>1.</a:t>
            </a:r>
            <a:r>
              <a:rPr lang="zh-CN" altLang="en-US" sz="2800" dirty="0">
                <a:latin typeface="方正北魏楷书简体" charset="-122"/>
                <a:ea typeface="方正北魏楷书简体" charset="-122"/>
              </a:rPr>
              <a:t>“每一时代的理论思维，从而我们时代的理论思维，都是一种历史的产物</a:t>
            </a:r>
            <a:r>
              <a:rPr lang="en-US" altLang="zh-CN" sz="2800" dirty="0">
                <a:latin typeface="方正北魏楷书简体" charset="-122"/>
                <a:ea typeface="方正北魏楷书简体" charset="-122"/>
              </a:rPr>
              <a:t>……”</a:t>
            </a:r>
            <a:endParaRPr lang="en-US" altLang="zh-CN" sz="2800" dirty="0">
              <a:latin typeface="方正北魏楷书简体" charset="-122"/>
              <a:ea typeface="方正北魏楷书简体" charset="-122"/>
            </a:endParaRPr>
          </a:p>
          <a:p>
            <a:r>
              <a:rPr lang="en-US" altLang="zh-CN" sz="2800" dirty="0">
                <a:latin typeface="方正北魏楷书简体" charset="-122"/>
                <a:ea typeface="方正北魏楷书简体" charset="-122"/>
              </a:rPr>
              <a:t>2.</a:t>
            </a:r>
            <a:r>
              <a:rPr lang="zh-CN" altLang="en-US" sz="2800" dirty="0">
                <a:latin typeface="方正北魏楷书简体" charset="-122"/>
                <a:ea typeface="方正北魏楷书简体" charset="-122"/>
              </a:rPr>
              <a:t>和上一原因相联系，就是</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宣言</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主要是以欧美国家，特别是英、法、德三国为对象的。</a:t>
            </a:r>
            <a:endParaRPr lang="zh-CN" altLang="en-US" sz="2800" dirty="0">
              <a:latin typeface="方正北魏楷书简体" charset="-122"/>
              <a:ea typeface="方正北魏楷书简体" charset="-122"/>
            </a:endParaRPr>
          </a:p>
          <a:p>
            <a:r>
              <a:rPr lang="en-US" altLang="zh-CN" sz="2800" dirty="0">
                <a:latin typeface="方正北魏楷书简体" charset="-122"/>
                <a:ea typeface="方正北魏楷书简体" charset="-122"/>
              </a:rPr>
              <a:t>3.</a:t>
            </a:r>
            <a:r>
              <a:rPr lang="zh-CN" altLang="en-US" sz="2800" dirty="0">
                <a:latin typeface="方正北魏楷书简体" charset="-122"/>
                <a:ea typeface="方正北魏楷书简体" charset="-122"/>
              </a:rPr>
              <a:t>从马克思主义发展史的角度看，</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宣言</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是马克思、恩格斯在此之前最高的理论成就。</a:t>
            </a:r>
            <a:endParaRPr lang="zh-CN" altLang="en-US" sz="2800" dirty="0">
              <a:latin typeface="方正北魏楷书简体" charset="-122"/>
              <a:ea typeface="方正北魏楷书简体" charset="-122"/>
            </a:endParaRPr>
          </a:p>
          <a:p>
            <a:r>
              <a:rPr lang="en-US" altLang="zh-CN" sz="2800" dirty="0">
                <a:latin typeface="方正北魏楷书简体" charset="-122"/>
                <a:ea typeface="方正北魏楷书简体" charset="-122"/>
              </a:rPr>
              <a:t>4.《</a:t>
            </a:r>
            <a:r>
              <a:rPr lang="zh-CN" altLang="en-US" sz="2800" dirty="0">
                <a:latin typeface="方正北魏楷书简体" charset="-122"/>
                <a:ea typeface="方正北魏楷书简体" charset="-122"/>
              </a:rPr>
              <a:t>宣言</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是作为共产主义者同盟“准备公布的周详的理论和实践的提纲，是用来“对抗关于共产党幽灵的神话”的。</a:t>
            </a:r>
            <a:endParaRPr lang="zh-CN" altLang="en-US" sz="2800" dirty="0">
              <a:latin typeface="方正北魏楷书简体" charset="-122"/>
              <a:ea typeface="方正北魏楷书简体" charset="-122"/>
            </a:endParaRPr>
          </a:p>
          <a:p>
            <a:r>
              <a:rPr lang="en-US" altLang="zh-CN" sz="2800" dirty="0">
                <a:latin typeface="方正北魏楷书简体" charset="-122"/>
                <a:ea typeface="方正北魏楷书简体" charset="-122"/>
              </a:rPr>
              <a:t>5.《</a:t>
            </a:r>
            <a:r>
              <a:rPr lang="zh-CN" altLang="en-US" sz="2800" dirty="0">
                <a:latin typeface="方正北魏楷书简体" charset="-122"/>
                <a:ea typeface="方正北魏楷书简体" charset="-122"/>
              </a:rPr>
              <a:t>宣言</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的某些局限性，和</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宣言</a:t>
            </a:r>
            <a:r>
              <a:rPr lang="en-US" altLang="zh-CN" sz="2800" dirty="0">
                <a:latin typeface="方正北魏楷书简体" charset="-122"/>
                <a:ea typeface="方正北魏楷书简体" charset="-122"/>
              </a:rPr>
              <a:t>》</a:t>
            </a:r>
            <a:r>
              <a:rPr lang="zh-CN" altLang="en-US" sz="2800" dirty="0">
                <a:latin typeface="方正北魏楷书简体" charset="-122"/>
                <a:ea typeface="方正北魏楷书简体" charset="-122"/>
              </a:rPr>
              <a:t>写作时面临革命前夕的国际形势也有密切关系。</a:t>
            </a:r>
            <a:endParaRPr lang="zh-CN" altLang="en-US" sz="2800" dirty="0">
              <a:latin typeface="方正北魏楷书简体" charset="-122"/>
              <a:ea typeface="方正北魏楷书简体" charset="-122"/>
            </a:endParaRPr>
          </a:p>
        </p:txBody>
      </p:sp>
      <p:sp>
        <p:nvSpPr>
          <p:cNvPr id="45060"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a:ln/>
        </p:spPr>
        <p:txBody>
          <a:bodyPr vert="horz" wrap="square" lIns="91440" tIns="45720" rIns="91440" bIns="45720" anchor="ctr"/>
          <a:p>
            <a:r>
              <a:rPr lang="zh-CN" altLang="en-US" b="1" dirty="0">
                <a:ea typeface="华文楷体" panose="02010600040101010101" pitchFamily="2" charset="-122"/>
              </a:rPr>
              <a:t>正确对待</a:t>
            </a:r>
            <a:r>
              <a:rPr lang="en-US" altLang="zh-CN" b="1" dirty="0">
                <a:ea typeface="华文楷体" panose="02010600040101010101" pitchFamily="2" charset="-122"/>
              </a:rPr>
              <a:t>《</a:t>
            </a:r>
            <a:r>
              <a:rPr lang="zh-CN" altLang="en-US" b="1" dirty="0">
                <a:ea typeface="华文楷体" panose="02010600040101010101" pitchFamily="2" charset="-122"/>
              </a:rPr>
              <a:t>宣言</a:t>
            </a:r>
            <a:r>
              <a:rPr lang="en-US" altLang="zh-CN" b="1" dirty="0">
                <a:ea typeface="华文楷体" panose="02010600040101010101" pitchFamily="2" charset="-122"/>
              </a:rPr>
              <a:t>》</a:t>
            </a:r>
            <a:r>
              <a:rPr lang="zh-CN" altLang="en-US" b="1" dirty="0">
                <a:ea typeface="华文楷体" panose="02010600040101010101" pitchFamily="2" charset="-122"/>
              </a:rPr>
              <a:t>的局限性</a:t>
            </a:r>
            <a:endParaRPr lang="zh-CN" altLang="en-US" dirty="0"/>
          </a:p>
        </p:txBody>
      </p:sp>
      <p:sp>
        <p:nvSpPr>
          <p:cNvPr id="46083" name="内容占位符 2"/>
          <p:cNvSpPr>
            <a:spLocks noGrp="1"/>
          </p:cNvSpPr>
          <p:nvPr>
            <p:ph idx="1"/>
          </p:nvPr>
        </p:nvSpPr>
        <p:spPr>
          <a:ln/>
        </p:spPr>
        <p:txBody>
          <a:bodyPr vert="horz" wrap="square" lIns="91440" tIns="45720" rIns="91440" bIns="45720" anchor="t"/>
          <a:p>
            <a:r>
              <a:rPr lang="en-US" altLang="zh-CN" dirty="0">
                <a:latin typeface="方正北魏楷书简体" charset="-122"/>
                <a:ea typeface="方正北魏楷书简体" charset="-122"/>
              </a:rPr>
              <a:t>1.《</a:t>
            </a:r>
            <a:r>
              <a:rPr lang="zh-CN" altLang="en-US" dirty="0">
                <a:latin typeface="方正北魏楷书简体" charset="-122"/>
                <a:ea typeface="方正北魏楷书简体" charset="-122"/>
              </a:rPr>
              <a:t>宣言</a:t>
            </a:r>
            <a:r>
              <a:rPr lang="en-US" altLang="zh-CN" dirty="0">
                <a:latin typeface="方正北魏楷书简体" charset="-122"/>
                <a:ea typeface="方正北魏楷书简体" charset="-122"/>
              </a:rPr>
              <a:t>》</a:t>
            </a:r>
            <a:r>
              <a:rPr lang="zh-CN" altLang="en-US" dirty="0">
                <a:latin typeface="方正北魏楷书简体" charset="-122"/>
                <a:ea typeface="方正北魏楷书简体" charset="-122"/>
              </a:rPr>
              <a:t>始终贯彻的基本思想，就是历史唯物主义，历史唯物主义从来没有企求说明一切，从来没有企求代替一切具体社会科学。</a:t>
            </a:r>
            <a:endParaRPr lang="zh-CN" altLang="en-US" dirty="0">
              <a:latin typeface="方正北魏楷书简体" charset="-122"/>
              <a:ea typeface="方正北魏楷书简体" charset="-122"/>
            </a:endParaRPr>
          </a:p>
          <a:p>
            <a:r>
              <a:rPr lang="en-US" altLang="zh-CN" dirty="0">
                <a:latin typeface="方正北魏楷书简体" charset="-122"/>
                <a:ea typeface="方正北魏楷书简体" charset="-122"/>
              </a:rPr>
              <a:t>2.《</a:t>
            </a:r>
            <a:r>
              <a:rPr lang="zh-CN" altLang="en-US" dirty="0">
                <a:latin typeface="方正北魏楷书简体" charset="-122"/>
                <a:ea typeface="方正北魏楷书简体" charset="-122"/>
              </a:rPr>
              <a:t>宣言</a:t>
            </a:r>
            <a:r>
              <a:rPr lang="en-US" altLang="zh-CN" dirty="0">
                <a:latin typeface="方正北魏楷书简体" charset="-122"/>
                <a:ea typeface="方正北魏楷书简体" charset="-122"/>
              </a:rPr>
              <a:t>》</a:t>
            </a:r>
            <a:r>
              <a:rPr lang="zh-CN" altLang="en-US" dirty="0">
                <a:latin typeface="方正北魏楷书简体" charset="-122"/>
                <a:ea typeface="方正北魏楷书简体" charset="-122"/>
              </a:rPr>
              <a:t>的个别结论确实需要修改、补充、丰富和发展，对此，马克思、恩格斯从来就不否认。</a:t>
            </a:r>
            <a:endParaRPr lang="zh-CN" altLang="en-US" dirty="0">
              <a:latin typeface="方正北魏楷书简体" charset="-122"/>
              <a:ea typeface="方正北魏楷书简体" charset="-122"/>
            </a:endParaRPr>
          </a:p>
          <a:p>
            <a:endParaRPr lang="zh-CN" altLang="en-US" dirty="0"/>
          </a:p>
        </p:txBody>
      </p:sp>
      <p:sp>
        <p:nvSpPr>
          <p:cNvPr id="46084"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47107" name="内容占位符 2"/>
          <p:cNvSpPr>
            <a:spLocks noGrp="1"/>
          </p:cNvSpPr>
          <p:nvPr>
            <p:ph idx="1"/>
          </p:nvPr>
        </p:nvSpPr>
        <p:spPr>
          <a:xfrm>
            <a:off x="457200" y="1600200"/>
            <a:ext cx="8362950" cy="4525963"/>
          </a:xfrm>
          <a:ln/>
        </p:spPr>
        <p:txBody>
          <a:bodyPr vert="horz" wrap="square" lIns="91440" tIns="45720" rIns="91440" bIns="45720" anchor="t"/>
          <a:p>
            <a:pPr>
              <a:lnSpc>
                <a:spcPct val="160000"/>
              </a:lnSpc>
            </a:pPr>
            <a:r>
              <a:rPr lang="en-US" altLang="zh-CN" dirty="0">
                <a:latin typeface="方正北魏楷书简体" charset="-122"/>
                <a:ea typeface="方正北魏楷书简体" charset="-122"/>
              </a:rPr>
              <a:t>“</a:t>
            </a:r>
            <a:r>
              <a:rPr lang="zh-CN" altLang="en-US" dirty="0">
                <a:latin typeface="方正北魏楷书简体" charset="-122"/>
                <a:ea typeface="方正北魏楷书简体" charset="-122"/>
              </a:rPr>
              <a:t>马克思的整个世界观不是教条，而是方法。它提供的不是现成的教条，而是进一步研究的出发点和供这种研究的方法。”</a:t>
            </a:r>
            <a:endParaRPr lang="en-US" altLang="zh-CN" dirty="0">
              <a:latin typeface="方正北魏楷书简体" charset="-122"/>
              <a:ea typeface="方正北魏楷书简体" charset="-122"/>
            </a:endParaRPr>
          </a:p>
          <a:p>
            <a:pPr>
              <a:lnSpc>
                <a:spcPct val="160000"/>
              </a:lnSpc>
            </a:pPr>
            <a:r>
              <a:rPr lang="zh-CN" altLang="en-US" dirty="0">
                <a:latin typeface="方正北魏楷书简体" charset="-122"/>
                <a:ea typeface="方正北魏楷书简体" charset="-122"/>
              </a:rPr>
              <a:t>“我们的理论不是教条，而是对包含着一连串相互衔接的阶段的发展过程的阐明。” </a:t>
            </a:r>
            <a:endParaRPr lang="zh-CN" altLang="en-US" dirty="0">
              <a:latin typeface="方正北魏楷书简体" charset="-122"/>
              <a:ea typeface="方正北魏楷书简体" charset="-122"/>
            </a:endParaRPr>
          </a:p>
          <a:p>
            <a:pPr>
              <a:lnSpc>
                <a:spcPct val="160000"/>
              </a:lnSpc>
            </a:pPr>
            <a:endParaRPr lang="zh-CN" altLang="en-US" dirty="0">
              <a:latin typeface="方正北魏楷书简体" charset="-122"/>
              <a:ea typeface="方正北魏楷书简体" charset="-122"/>
            </a:endParaRPr>
          </a:p>
        </p:txBody>
      </p:sp>
      <p:sp>
        <p:nvSpPr>
          <p:cNvPr id="47108"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ph type="title"/>
          </p:nvPr>
        </p:nvSpPr>
        <p:spPr>
          <a:ln/>
        </p:spPr>
        <p:txBody>
          <a:bodyPr vert="horz" wrap="square" lIns="91440" tIns="45720" rIns="91440" bIns="45720" anchor="ctr"/>
          <a:p>
            <a:r>
              <a:rPr lang="zh-CN" altLang="en-US" dirty="0"/>
              <a:t>四</a:t>
            </a:r>
            <a:r>
              <a:rPr lang="en-US" altLang="zh-CN" dirty="0"/>
              <a:t>《</a:t>
            </a:r>
            <a:r>
              <a:rPr lang="zh-CN" altLang="en-US" dirty="0"/>
              <a:t>共产党宣言</a:t>
            </a:r>
            <a:r>
              <a:rPr lang="en-US" altLang="zh-CN" dirty="0"/>
              <a:t>》</a:t>
            </a:r>
            <a:r>
              <a:rPr lang="zh-CN" altLang="en-US" dirty="0"/>
              <a:t>的学习和思考</a:t>
            </a:r>
            <a:endParaRPr lang="zh-CN" altLang="en-US" dirty="0"/>
          </a:p>
        </p:txBody>
      </p:sp>
      <p:sp>
        <p:nvSpPr>
          <p:cNvPr id="48131" name="内容占位符 2"/>
          <p:cNvSpPr>
            <a:spLocks noGrp="1"/>
          </p:cNvSpPr>
          <p:nvPr>
            <p:ph idx="1"/>
          </p:nvPr>
        </p:nvSpPr>
        <p:spPr>
          <a:xfrm>
            <a:off x="390525" y="1719263"/>
            <a:ext cx="8362950" cy="4525962"/>
          </a:xfrm>
          <a:ln/>
        </p:spPr>
        <p:txBody>
          <a:bodyPr vert="horz" wrap="square" lIns="91440" tIns="45720" rIns="91440" bIns="45720" anchor="t"/>
          <a:p>
            <a:pPr eaLnBrk="1" hangingPunct="1"/>
            <a:r>
              <a:rPr lang="zh-CN" altLang="en-US" b="1" dirty="0">
                <a:solidFill>
                  <a:srgbClr val="996633"/>
                </a:solidFill>
                <a:ea typeface="黑体" panose="02010609060101010101" pitchFamily="49" charset="-122"/>
              </a:rPr>
              <a:t>一、学习</a:t>
            </a:r>
            <a:r>
              <a:rPr lang="en-US" altLang="zh-CN" b="1" dirty="0">
                <a:solidFill>
                  <a:srgbClr val="996633"/>
                </a:solidFill>
                <a:ea typeface="黑体" panose="02010609060101010101" pitchFamily="49" charset="-122"/>
              </a:rPr>
              <a:t>《</a:t>
            </a:r>
            <a:r>
              <a:rPr lang="zh-CN" altLang="en-US" b="1" dirty="0">
                <a:solidFill>
                  <a:srgbClr val="996633"/>
                </a:solidFill>
                <a:ea typeface="黑体" panose="02010609060101010101" pitchFamily="49" charset="-122"/>
              </a:rPr>
              <a:t>宣言</a:t>
            </a:r>
            <a:r>
              <a:rPr lang="en-US" altLang="zh-CN" b="1" dirty="0">
                <a:solidFill>
                  <a:srgbClr val="996633"/>
                </a:solidFill>
                <a:ea typeface="黑体" panose="02010609060101010101" pitchFamily="49" charset="-122"/>
              </a:rPr>
              <a:t>》</a:t>
            </a:r>
            <a:r>
              <a:rPr lang="zh-CN" altLang="en-US" b="1" dirty="0">
                <a:solidFill>
                  <a:srgbClr val="996633"/>
                </a:solidFill>
                <a:ea typeface="黑体" panose="02010609060101010101" pitchFamily="49" charset="-122"/>
              </a:rPr>
              <a:t>就是要学习马克思、恩格斯善于洞察社会，揭示社会发展规律的本领。</a:t>
            </a:r>
            <a:endParaRPr lang="en-US" altLang="zh-CN" b="1" dirty="0">
              <a:solidFill>
                <a:srgbClr val="996633"/>
              </a:solidFill>
              <a:ea typeface="黑体" panose="02010609060101010101" pitchFamily="49" charset="-122"/>
            </a:endParaRPr>
          </a:p>
          <a:p>
            <a:pPr eaLnBrk="1" hangingPunct="1"/>
            <a:endParaRPr lang="zh-CN" altLang="en-US" b="1" dirty="0">
              <a:solidFill>
                <a:srgbClr val="996633"/>
              </a:solidFill>
              <a:ea typeface="黑体" panose="02010609060101010101" pitchFamily="49" charset="-122"/>
            </a:endParaRPr>
          </a:p>
          <a:p>
            <a:pPr eaLnBrk="1" hangingPunct="1"/>
            <a:r>
              <a:rPr lang="zh-CN" altLang="en-US" b="1" dirty="0">
                <a:solidFill>
                  <a:srgbClr val="996633"/>
                </a:solidFill>
                <a:ea typeface="黑体" panose="02010609060101010101" pitchFamily="49" charset="-122"/>
              </a:rPr>
              <a:t>二、学习</a:t>
            </a:r>
            <a:r>
              <a:rPr lang="en-US" altLang="zh-CN" b="1" dirty="0">
                <a:solidFill>
                  <a:srgbClr val="996633"/>
                </a:solidFill>
                <a:ea typeface="黑体" panose="02010609060101010101" pitchFamily="49" charset="-122"/>
              </a:rPr>
              <a:t>《</a:t>
            </a:r>
            <a:r>
              <a:rPr lang="zh-CN" altLang="en-US" b="1" dirty="0">
                <a:solidFill>
                  <a:srgbClr val="996633"/>
                </a:solidFill>
                <a:ea typeface="黑体" panose="02010609060101010101" pitchFamily="49" charset="-122"/>
              </a:rPr>
              <a:t>宣言</a:t>
            </a:r>
            <a:r>
              <a:rPr lang="en-US" altLang="zh-CN" b="1" dirty="0">
                <a:solidFill>
                  <a:srgbClr val="996633"/>
                </a:solidFill>
                <a:ea typeface="黑体" panose="02010609060101010101" pitchFamily="49" charset="-122"/>
              </a:rPr>
              <a:t>》</a:t>
            </a:r>
            <a:r>
              <a:rPr lang="zh-CN" altLang="en-US" b="1" dirty="0">
                <a:solidFill>
                  <a:srgbClr val="996633"/>
                </a:solidFill>
                <a:ea typeface="黑体" panose="02010609060101010101" pitchFamily="49" charset="-122"/>
              </a:rPr>
              <a:t>就是要在思想上与时俱进，在学习中开拓创新。</a:t>
            </a:r>
            <a:endParaRPr lang="zh-CN" altLang="en-US" dirty="0">
              <a:solidFill>
                <a:srgbClr val="996633"/>
              </a:solidFill>
              <a:ea typeface="黑体" panose="02010609060101010101" pitchFamily="49" charset="-122"/>
            </a:endParaRPr>
          </a:p>
          <a:p>
            <a:pPr>
              <a:lnSpc>
                <a:spcPct val="160000"/>
              </a:lnSpc>
            </a:pPr>
            <a:endParaRPr lang="zh-CN" altLang="en-US" dirty="0">
              <a:latin typeface="方正北魏楷书简体" charset="-122"/>
              <a:ea typeface="方正北魏楷书简体" charset="-122"/>
            </a:endParaRPr>
          </a:p>
        </p:txBody>
      </p:sp>
      <p:sp>
        <p:nvSpPr>
          <p:cNvPr id="4813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48133" name="矩形 1"/>
          <p:cNvSpPr/>
          <p:nvPr/>
        </p:nvSpPr>
        <p:spPr>
          <a:xfrm>
            <a:off x="735013" y="4806950"/>
            <a:ext cx="82296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dirty="0">
                <a:latin typeface="Arial" panose="020B0604020202020204" pitchFamily="34" charset="0"/>
                <a:ea typeface="黑体" panose="02010609060101010101" pitchFamily="49" charset="-122"/>
              </a:rPr>
              <a:t>与时俱进、开拓创新是人类社会发展的一般规律。</a:t>
            </a:r>
            <a:endParaRPr lang="en-US" altLang="zh-CN" sz="2400" dirty="0">
              <a:latin typeface="Arial" panose="020B0604020202020204" pitchFamily="34" charset="0"/>
              <a:ea typeface="黑体" panose="02010609060101010101" pitchFamily="49" charset="-122"/>
            </a:endParaRPr>
          </a:p>
          <a:p>
            <a:pPr marL="0" lvl="0" indent="0">
              <a:spcBef>
                <a:spcPct val="0"/>
              </a:spcBef>
              <a:buNone/>
            </a:pPr>
            <a:r>
              <a:rPr lang="zh-CN" altLang="en-US" sz="2400" dirty="0">
                <a:latin typeface="Arial" panose="020B0604020202020204" pitchFamily="34" charset="0"/>
                <a:ea typeface="黑体" panose="02010609060101010101" pitchFamily="49" charset="-122"/>
              </a:rPr>
              <a:t>只有遵循这一规律，随着时代条件的不断变化而变化，随着社会生活的日益变动而变动，才能永远走在时代的前列。</a:t>
            </a:r>
            <a:endParaRPr lang="en-US" altLang="zh-CN" sz="2400" dirty="0">
              <a:latin typeface="Arial" panose="020B0604020202020204" pitchFamily="34" charset="0"/>
              <a:ea typeface="黑体" panose="02010609060101010101" pitchFamily="49" charset="-122"/>
            </a:endParaRPr>
          </a:p>
          <a:p>
            <a:pPr marL="0" lvl="0" indent="0">
              <a:spcBef>
                <a:spcPct val="0"/>
              </a:spcBef>
              <a:buNone/>
            </a:pPr>
            <a:r>
              <a:rPr lang="zh-CN" altLang="en-US" sz="2400" dirty="0">
                <a:latin typeface="Arial" panose="020B0604020202020204" pitchFamily="34" charset="0"/>
                <a:ea typeface="黑体" panose="02010609060101010101" pitchFamily="49" charset="-122"/>
              </a:rPr>
              <a:t>这是马克思主义的根本精神</a:t>
            </a:r>
            <a:endParaRPr lang="zh-CN" altLang="en-US" sz="2400" dirty="0">
              <a:latin typeface="Arial" panose="020B0604020202020204" pitchFamily="34" charset="0"/>
              <a:ea typeface="黑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r>
              <a:rPr lang="zh-CN" altLang="en-US" b="1">
                <a:sym typeface="+mn-ea"/>
              </a:rPr>
            </a:br>
            <a:r>
              <a:rPr lang="zh-CN" altLang="en-US" b="1">
                <a:sym typeface="+mn-ea"/>
              </a:rPr>
              <a:t>结束语</a:t>
            </a:r>
            <a:br>
              <a:rPr lang="zh-CN" altLang="en-US" b="1">
                <a:solidFill>
                  <a:schemeClr val="tx1"/>
                </a:solidFill>
              </a:rPr>
            </a:br>
            <a:endParaRPr lang="zh-CN" altLang="en-US"/>
          </a:p>
        </p:txBody>
      </p:sp>
      <p:sp>
        <p:nvSpPr>
          <p:cNvPr id="3" name="内容占位符 2"/>
          <p:cNvSpPr>
            <a:spLocks noGrp="1"/>
          </p:cNvSpPr>
          <p:nvPr>
            <p:ph idx="1"/>
          </p:nvPr>
        </p:nvSpPr>
        <p:spPr/>
        <p:txBody>
          <a:bodyPr/>
          <a:p>
            <a:r>
              <a:rPr lang="zh-CN" altLang="en-US" b="1">
                <a:latin typeface="楷体_GB2312" pitchFamily="49" charset="-122"/>
                <a:ea typeface="楷体_GB2312" pitchFamily="49" charset="-122"/>
                <a:sym typeface="+mn-ea"/>
              </a:rPr>
              <a:t>共产党宣言是马克思主义的老祖宗</a:t>
            </a:r>
            <a:r>
              <a:rPr lang="en-US" altLang="zh-CN" b="1">
                <a:latin typeface="楷体_GB2312" pitchFamily="49" charset="-122"/>
                <a:ea typeface="楷体_GB2312" pitchFamily="49" charset="-122"/>
                <a:sym typeface="+mn-ea"/>
              </a:rPr>
              <a:t>,</a:t>
            </a:r>
            <a:r>
              <a:rPr lang="zh-CN" altLang="en-US" b="1">
                <a:latin typeface="楷体_GB2312" pitchFamily="49" charset="-122"/>
                <a:ea typeface="楷体_GB2312" pitchFamily="49" charset="-122"/>
                <a:sym typeface="+mn-ea"/>
              </a:rPr>
              <a:t>是中国特色社会主义理论的源头</a:t>
            </a:r>
            <a:endParaRPr lang="zh-CN" altLang="en-US" b="1">
              <a:latin typeface="楷体_GB2312" pitchFamily="49" charset="-122"/>
              <a:ea typeface="楷体_GB2312" pitchFamily="49" charset="-122"/>
            </a:endParaRPr>
          </a:p>
          <a:p>
            <a:r>
              <a:rPr lang="zh-CN" altLang="en-US" b="1">
                <a:latin typeface="楷体_GB2312" pitchFamily="49" charset="-122"/>
                <a:ea typeface="楷体_GB2312" pitchFamily="49" charset="-122"/>
                <a:sym typeface="+mn-ea"/>
              </a:rPr>
              <a:t>品位宣言就是感受经典：思辩的力量、真理的光辉、洗练的语言、常青的魅力</a:t>
            </a:r>
            <a:endParaRPr lang="zh-CN" altLang="en-US" b="1">
              <a:latin typeface="楷体_GB2312" pitchFamily="49" charset="-122"/>
              <a:ea typeface="楷体_GB2312" pitchFamily="49" charset="-122"/>
            </a:endParaRPr>
          </a:p>
          <a:p>
            <a:r>
              <a:rPr lang="zh-CN" altLang="en-US" b="1">
                <a:latin typeface="楷体_GB2312" pitchFamily="49" charset="-122"/>
                <a:ea typeface="楷体_GB2312" pitchFamily="49" charset="-122"/>
                <a:sym typeface="+mn-ea"/>
              </a:rPr>
              <a:t>品位宣言就是走近崇高：人民的立场、唯物辨证的世界观和方法论、与时俱进的品格、实事求是的科学态度</a:t>
            </a:r>
            <a:endParaRPr lang="zh-CN" altLang="en-US" b="1">
              <a:latin typeface="楷体_GB2312" pitchFamily="49" charset="-122"/>
              <a:ea typeface="楷体_GB2312" pitchFamily="49" charset="-122"/>
            </a:endParaRPr>
          </a:p>
          <a:p>
            <a:r>
              <a:rPr lang="zh-CN" altLang="en-US" b="1">
                <a:latin typeface="楷体_GB2312" pitchFamily="49" charset="-122"/>
                <a:ea typeface="楷体_GB2312" pitchFamily="49" charset="-122"/>
                <a:sym typeface="+mn-ea"/>
              </a:rPr>
              <a:t>品位宣言就是汲取力量：精神动力、理论魅力、事业凝聚力、思想定力</a:t>
            </a:r>
            <a:endParaRPr lang="zh-CN" altLang="en-US" b="1">
              <a:latin typeface="楷体_GB2312" pitchFamily="49" charset="-122"/>
              <a:ea typeface="楷体_GB2312" pitchFamily="49" charset="-122"/>
            </a:endParaRPr>
          </a:p>
          <a:p>
            <a:endParaRPr lang="zh-CN" altLang="en-US">
              <a:latin typeface="楷体_GB2312" pitchFamily="49" charset="-122"/>
              <a:ea typeface="楷体_GB2312" pitchFamily="49" charset="-122"/>
            </a:endParaRPr>
          </a:p>
          <a:p>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59EF3A1-AA40-480D-A434-D5E79BDCAAB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2"/>
          <p:cNvSpPr>
            <a:spLocks noGrp="1"/>
          </p:cNvSpPr>
          <p:nvPr>
            <p:ph idx="1"/>
          </p:nvPr>
        </p:nvSpPr>
        <p:spPr>
          <a:ln/>
        </p:spPr>
        <p:txBody>
          <a:bodyPr vert="horz" wrap="square" lIns="91440" tIns="45720" rIns="91440" bIns="45720" anchor="t"/>
          <a:p>
            <a:r>
              <a:rPr lang="zh-CN" altLang="en-US" b="1" dirty="0">
                <a:latin typeface="方正北魏楷书简体" charset="-122"/>
                <a:ea typeface="方正北魏楷书简体" charset="-122"/>
              </a:rPr>
              <a:t>1</a:t>
            </a:r>
            <a:r>
              <a:rPr lang="en-US" altLang="zh-CN" b="1" dirty="0">
                <a:latin typeface="方正北魏楷书简体" charset="-122"/>
                <a:ea typeface="方正北魏楷书简体" charset="-122"/>
              </a:rPr>
              <a:t>8</a:t>
            </a:r>
            <a:r>
              <a:rPr lang="zh-CN" altLang="en-US" b="1" dirty="0">
                <a:latin typeface="方正北魏楷书简体" charset="-122"/>
                <a:ea typeface="方正北魏楷书简体" charset="-122"/>
              </a:rPr>
              <a:t>47年11月，共产主义者同盟召开第二次代表大会。</a:t>
            </a:r>
            <a:endParaRPr lang="en-US" altLang="zh-CN" b="1" dirty="0">
              <a:latin typeface="方正北魏楷书简体" charset="-122"/>
              <a:ea typeface="方正北魏楷书简体" charset="-122"/>
            </a:endParaRPr>
          </a:p>
          <a:p>
            <a:r>
              <a:rPr lang="zh-CN" altLang="en-US" b="1" dirty="0">
                <a:latin typeface="方正北魏楷书简体" charset="-122"/>
                <a:ea typeface="方正北魏楷书简体" charset="-122"/>
              </a:rPr>
              <a:t>大会委托马克思和恩格斯为同盟起草纲领</a:t>
            </a:r>
            <a:endParaRPr lang="en-US" altLang="zh-CN" b="1" dirty="0">
              <a:latin typeface="方正北魏楷书简体" charset="-122"/>
              <a:ea typeface="方正北魏楷书简体" charset="-122"/>
            </a:endParaRPr>
          </a:p>
          <a:p>
            <a:r>
              <a:rPr lang="zh-CN" altLang="en-US" b="1" dirty="0">
                <a:latin typeface="方正北魏楷书简体" charset="-122"/>
                <a:ea typeface="方正北魏楷书简体" charset="-122"/>
              </a:rPr>
              <a:t>1</a:t>
            </a:r>
            <a:r>
              <a:rPr lang="en-US" altLang="zh-CN" b="1" dirty="0">
                <a:latin typeface="方正北魏楷书简体" charset="-122"/>
                <a:ea typeface="方正北魏楷书简体" charset="-122"/>
              </a:rPr>
              <a:t>8</a:t>
            </a:r>
            <a:r>
              <a:rPr lang="zh-CN" altLang="en-US" b="1" dirty="0">
                <a:latin typeface="方正北魏楷书简体" charset="-122"/>
                <a:ea typeface="方正北魏楷书简体" charset="-122"/>
              </a:rPr>
              <a:t>48年2月，新纲领发表。</a:t>
            </a:r>
            <a:endParaRPr lang="en-US" altLang="zh-CN" b="1" dirty="0">
              <a:latin typeface="方正北魏楷书简体" charset="-122"/>
              <a:ea typeface="方正北魏楷书简体" charset="-122"/>
            </a:endParaRPr>
          </a:p>
          <a:p>
            <a:r>
              <a:rPr lang="zh-CN" altLang="en-US" b="1" dirty="0">
                <a:latin typeface="方正北魏楷书简体" charset="-122"/>
                <a:ea typeface="方正北魏楷书简体" charset="-122"/>
              </a:rPr>
              <a:t>这就是国际共产主义运动的第一个战斗纲领——《共产党宣言》。</a:t>
            </a:r>
            <a:endParaRPr lang="zh-CN" altLang="en-US" dirty="0"/>
          </a:p>
        </p:txBody>
      </p:sp>
      <p:sp>
        <p:nvSpPr>
          <p:cNvPr id="7171"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7172" name="标题 1"/>
          <p:cNvSpPr>
            <a:spLocks noGrp="1"/>
          </p:cNvSpPr>
          <p:nvPr>
            <p:ph type="title"/>
          </p:nvPr>
        </p:nvSpPr>
        <p:spPr>
          <a:ln/>
        </p:spPr>
        <p:txBody>
          <a:bodyPr vert="horz" wrap="square" lIns="91440" tIns="45720" rIns="91440" bIns="45720" anchor="ctr"/>
          <a:p>
            <a:r>
              <a:rPr lang="en-US" altLang="zh-CN" dirty="0"/>
              <a:t>1</a:t>
            </a:r>
            <a:r>
              <a:rPr lang="zh-CN" altLang="en-US" dirty="0"/>
              <a:t> </a:t>
            </a:r>
            <a:r>
              <a:rPr lang="en-US" altLang="zh-CN" dirty="0"/>
              <a:t>《</a:t>
            </a:r>
            <a:r>
              <a:rPr lang="zh-CN" altLang="en-US" dirty="0"/>
              <a:t>共产党宣言</a:t>
            </a:r>
            <a:r>
              <a:rPr lang="en-US" altLang="zh-CN" dirty="0"/>
              <a:t>》</a:t>
            </a:r>
            <a:r>
              <a:rPr lang="zh-CN" altLang="en-US" dirty="0"/>
              <a:t>的诞生</a:t>
            </a:r>
            <a:endParaRPr lang="zh-CN" altLang="en-US" dirty="0"/>
          </a:p>
        </p:txBody>
      </p:sp>
      <p:sp>
        <p:nvSpPr>
          <p:cNvPr id="6" name="矩形 5"/>
          <p:cNvSpPr/>
          <p:nvPr/>
        </p:nvSpPr>
        <p:spPr>
          <a:xfrm>
            <a:off x="2268538" y="5300663"/>
            <a:ext cx="4518025" cy="463550"/>
          </a:xfrm>
          <a:prstGeom prst="rect">
            <a:avLst/>
          </a:prstGeom>
        </p:spPr>
        <p:txBody>
          <a:bodyPr wrap="none">
            <a:spAutoFit/>
          </a:bodyPr>
          <a:lstStyle/>
          <a:p>
            <a:pPr marL="0" marR="0" lvl="0" indent="0" algn="l" defTabSz="914400" rtl="0" eaLnBrk="0" fontAlgn="base" latinLnBrk="0" hangingPunct="0">
              <a:lnSpc>
                <a:spcPct val="115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rPr>
              <a:t>时年马克思</a:t>
            </a:r>
            <a:r>
              <a:rPr kumimoji="0" lang="en-US" altLang="zh-CN"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rPr>
              <a:t>30</a:t>
            </a:r>
            <a:r>
              <a:rPr kumimoji="0" lang="zh-CN" altLang="en-US"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rPr>
              <a:t>岁；恩格斯</a:t>
            </a:r>
            <a:r>
              <a:rPr kumimoji="0" lang="en-US" altLang="zh-CN"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rPr>
              <a:t>28</a:t>
            </a:r>
            <a:r>
              <a:rPr kumimoji="0" lang="zh-CN" altLang="en-US"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rPr>
              <a:t>岁。</a:t>
            </a:r>
            <a:endParaRPr kumimoji="0" lang="zh-CN" altLang="en-US" sz="2400" b="1" i="0" u="none" strike="noStrike" kern="1200" cap="none" spc="0" normalizeH="0" baseline="0" noProof="0" dirty="0">
              <a:ln>
                <a:noFill/>
              </a:ln>
              <a:solidFill>
                <a:schemeClr val="accent6">
                  <a:lumMod val="75000"/>
                </a:schemeClr>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advTm="1489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内容占位符 2"/>
          <p:cNvSpPr>
            <a:spLocks noGrp="1"/>
          </p:cNvSpPr>
          <p:nvPr>
            <p:ph idx="1"/>
          </p:nvPr>
        </p:nvSpPr>
        <p:spPr>
          <a:ln/>
        </p:spPr>
        <p:txBody>
          <a:bodyPr vert="horz" wrap="square" lIns="91440" tIns="45720" rIns="91440" bIns="45720" anchor="t"/>
          <a:p>
            <a:endParaRPr lang="zh-CN" altLang="en-US" dirty="0"/>
          </a:p>
        </p:txBody>
      </p:sp>
      <p:sp>
        <p:nvSpPr>
          <p:cNvPr id="8195"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8196" name="标题 1"/>
          <p:cNvSpPr>
            <a:spLocks noGrp="1"/>
          </p:cNvSpPr>
          <p:nvPr>
            <p:ph type="title"/>
          </p:nvPr>
        </p:nvSpPr>
        <p:spPr>
          <a:ln/>
        </p:spPr>
        <p:txBody>
          <a:bodyPr vert="horz" wrap="square" lIns="91440" tIns="45720" rIns="91440" bIns="45720" anchor="ctr"/>
          <a:p>
            <a:endParaRPr lang="zh-CN" altLang="en-US" dirty="0"/>
          </a:p>
        </p:txBody>
      </p:sp>
      <p:sp>
        <p:nvSpPr>
          <p:cNvPr id="6" name="WordArt 8"/>
          <p:cNvSpPr>
            <a:spLocks noChangeArrowheads="1" noChangeShapeType="1" noTextEdit="1"/>
          </p:cNvSpPr>
          <p:nvPr/>
        </p:nvSpPr>
        <p:spPr bwMode="auto">
          <a:xfrm>
            <a:off x="1524000" y="188775"/>
            <a:ext cx="5257800" cy="914400"/>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0" cap="none" spc="0" normalizeH="0" baseline="0" noProof="0" dirty="0">
                <a:ln>
                  <a:noFill/>
                </a:ln>
                <a:gradFill rotWithShape="0">
                  <a:gsLst>
                    <a:gs pos="0">
                      <a:srgbClr val="333333"/>
                    </a:gs>
                    <a:gs pos="100000">
                      <a:schemeClr val="bg2"/>
                    </a:gs>
                  </a:gsLst>
                  <a:lin ang="5400000" scaled="1"/>
                </a:gradFill>
                <a:effectLst>
                  <a:outerShdw dist="53882" dir="2700000" algn="ctr" rotWithShape="0">
                    <a:srgbClr val="C0C0C0">
                      <a:alpha val="80000"/>
                    </a:srgbClr>
                  </a:outerShdw>
                </a:effectLst>
                <a:uLnTx/>
                <a:uFillTx/>
                <a:latin typeface="方正姚体" panose="02010601030101010101" charset="-122"/>
                <a:ea typeface="方正姚体" panose="02010601030101010101" charset="-122"/>
                <a:cs typeface="+mn-cs"/>
              </a:rPr>
              <a:t>《</a:t>
            </a:r>
            <a:r>
              <a:rPr kumimoji="0" lang="zh-CN" altLang="en-US" sz="3600" b="1" i="0" u="none" strike="noStrike" kern="10" cap="none" spc="0" normalizeH="0" baseline="0" noProof="0" dirty="0">
                <a:ln>
                  <a:noFill/>
                </a:ln>
                <a:gradFill rotWithShape="0">
                  <a:gsLst>
                    <a:gs pos="0">
                      <a:srgbClr val="333333"/>
                    </a:gs>
                    <a:gs pos="100000">
                      <a:schemeClr val="bg2"/>
                    </a:gs>
                  </a:gsLst>
                  <a:lin ang="5400000" scaled="1"/>
                </a:gradFill>
                <a:effectLst>
                  <a:outerShdw dist="53882" dir="2700000" algn="ctr" rotWithShape="0">
                    <a:srgbClr val="C0C0C0">
                      <a:alpha val="80000"/>
                    </a:srgbClr>
                  </a:outerShdw>
                </a:effectLst>
                <a:uLnTx/>
                <a:uFillTx/>
                <a:latin typeface="方正姚体" panose="02010601030101010101" charset="-122"/>
                <a:ea typeface="方正姚体" panose="02010601030101010101" charset="-122"/>
                <a:cs typeface="+mn-cs"/>
              </a:rPr>
              <a:t>宣言</a:t>
            </a:r>
            <a:r>
              <a:rPr kumimoji="0" lang="en-US" altLang="zh-CN" sz="3600" b="1" i="0" u="none" strike="noStrike" kern="10" cap="none" spc="0" normalizeH="0" baseline="0" noProof="0" dirty="0">
                <a:ln>
                  <a:noFill/>
                </a:ln>
                <a:gradFill rotWithShape="0">
                  <a:gsLst>
                    <a:gs pos="0">
                      <a:srgbClr val="333333"/>
                    </a:gs>
                    <a:gs pos="100000">
                      <a:schemeClr val="bg2"/>
                    </a:gs>
                  </a:gsLst>
                  <a:lin ang="5400000" scaled="1"/>
                </a:gradFill>
                <a:effectLst>
                  <a:outerShdw dist="53882" dir="2700000" algn="ctr" rotWithShape="0">
                    <a:srgbClr val="C0C0C0">
                      <a:alpha val="80000"/>
                    </a:srgbClr>
                  </a:outerShdw>
                </a:effectLst>
                <a:uLnTx/>
                <a:uFillTx/>
                <a:latin typeface="方正姚体" panose="02010601030101010101" charset="-122"/>
                <a:ea typeface="方正姚体" panose="02010601030101010101" charset="-122"/>
                <a:cs typeface="+mn-cs"/>
              </a:rPr>
              <a:t>》</a:t>
            </a:r>
            <a:r>
              <a:rPr kumimoji="0" lang="zh-CN" altLang="en-US" sz="3600" b="1" i="0" u="none" strike="noStrike" kern="10" cap="none" spc="0" normalizeH="0" baseline="0" noProof="0" dirty="0">
                <a:ln>
                  <a:noFill/>
                </a:ln>
                <a:gradFill rotWithShape="0">
                  <a:gsLst>
                    <a:gs pos="0">
                      <a:srgbClr val="333333"/>
                    </a:gs>
                    <a:gs pos="100000">
                      <a:schemeClr val="bg2"/>
                    </a:gs>
                  </a:gsLst>
                  <a:lin ang="5400000" scaled="1"/>
                </a:gradFill>
                <a:effectLst>
                  <a:outerShdw dist="53882" dir="2700000" algn="ctr" rotWithShape="0">
                    <a:srgbClr val="C0C0C0">
                      <a:alpha val="80000"/>
                    </a:srgbClr>
                  </a:outerShdw>
                </a:effectLst>
                <a:uLnTx/>
                <a:uFillTx/>
                <a:latin typeface="方正姚体" panose="02010601030101010101" charset="-122"/>
                <a:ea typeface="方正姚体" panose="02010601030101010101" charset="-122"/>
                <a:cs typeface="+mn-cs"/>
              </a:rPr>
              <a:t>诞生地</a:t>
            </a:r>
            <a:endParaRPr kumimoji="0" lang="zh-CN" altLang="en-US" sz="3600" b="1" i="0" u="none" strike="noStrike" kern="10" cap="none" spc="0" normalizeH="0" baseline="0" noProof="0" dirty="0">
              <a:ln>
                <a:noFill/>
              </a:ln>
              <a:gradFill rotWithShape="0">
                <a:gsLst>
                  <a:gs pos="0">
                    <a:srgbClr val="333333"/>
                  </a:gs>
                  <a:gs pos="100000">
                    <a:schemeClr val="bg2"/>
                  </a:gs>
                </a:gsLst>
                <a:lin ang="5400000" scaled="1"/>
              </a:gradFill>
              <a:effectLst>
                <a:outerShdw dist="53882" dir="2700000" algn="ctr" rotWithShape="0">
                  <a:srgbClr val="C0C0C0">
                    <a:alpha val="80000"/>
                  </a:srgbClr>
                </a:outerShdw>
              </a:effectLst>
              <a:uLnTx/>
              <a:uFillTx/>
              <a:latin typeface="方正姚体" panose="02010601030101010101" charset="-122"/>
              <a:ea typeface="方正姚体" panose="02010601030101010101" charset="-122"/>
              <a:cs typeface="+mn-cs"/>
            </a:endParaRPr>
          </a:p>
        </p:txBody>
      </p:sp>
      <p:pic>
        <p:nvPicPr>
          <p:cNvPr id="8198" name="Picture 4" descr="《共产党宣言》诞生地——比利时布鲁塞尔大广场上的“白天鹅”咖啡馆。"/>
          <p:cNvPicPr>
            <a:picLocks noChangeAspect="1"/>
          </p:cNvPicPr>
          <p:nvPr/>
        </p:nvPicPr>
        <p:blipFill>
          <a:blip r:embed="rId1"/>
          <a:stretch>
            <a:fillRect/>
          </a:stretch>
        </p:blipFill>
        <p:spPr>
          <a:xfrm>
            <a:off x="1042988" y="1268413"/>
            <a:ext cx="7323137" cy="4814887"/>
          </a:xfrm>
          <a:prstGeom prst="rect">
            <a:avLst/>
          </a:prstGeom>
          <a:noFill/>
          <a:ln w="9525">
            <a:noFill/>
          </a:ln>
        </p:spPr>
      </p:pic>
      <p:sp>
        <p:nvSpPr>
          <p:cNvPr id="8199" name="矩形 7"/>
          <p:cNvSpPr/>
          <p:nvPr/>
        </p:nvSpPr>
        <p:spPr>
          <a:xfrm>
            <a:off x="1979613" y="6215063"/>
            <a:ext cx="54721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000" b="1" dirty="0">
                <a:latin typeface="Arial" panose="020B0604020202020204" pitchFamily="34" charset="0"/>
                <a:ea typeface="黑体" panose="02010609060101010101" pitchFamily="49" charset="-122"/>
              </a:rPr>
              <a:t>比利时布鲁塞尔大广场上的</a:t>
            </a:r>
            <a:r>
              <a:rPr lang="zh-CN" altLang="en-US" sz="2000" b="1" dirty="0">
                <a:latin typeface="黑体" panose="02010609060101010101" pitchFamily="49" charset="-122"/>
                <a:ea typeface="黑体" panose="02010609060101010101" pitchFamily="49" charset="-122"/>
              </a:rPr>
              <a:t>“</a:t>
            </a:r>
            <a:r>
              <a:rPr lang="zh-CN" altLang="en-US" sz="2000" b="1" dirty="0">
                <a:latin typeface="Arial" panose="020B0604020202020204" pitchFamily="34" charset="0"/>
                <a:ea typeface="黑体" panose="02010609060101010101" pitchFamily="49" charset="-122"/>
              </a:rPr>
              <a:t>白天鹅</a:t>
            </a:r>
            <a:r>
              <a:rPr lang="zh-CN" altLang="en-US" sz="2000" b="1" dirty="0">
                <a:latin typeface="黑体" panose="02010609060101010101" pitchFamily="49" charset="-122"/>
                <a:ea typeface="黑体" panose="02010609060101010101" pitchFamily="49" charset="-122"/>
              </a:rPr>
              <a:t>”</a:t>
            </a:r>
            <a:r>
              <a:rPr lang="zh-CN" altLang="en-US" sz="2000" b="1" dirty="0">
                <a:latin typeface="Arial" panose="020B0604020202020204" pitchFamily="34" charset="0"/>
                <a:ea typeface="黑体" panose="02010609060101010101" pitchFamily="49" charset="-122"/>
              </a:rPr>
              <a:t>咖啡馆</a:t>
            </a:r>
            <a:endParaRPr lang="zh-CN" altLang="en-US" sz="2000" b="1" dirty="0">
              <a:latin typeface="Arial" panose="020B0604020202020204" pitchFamily="34" charset="0"/>
              <a:ea typeface="黑体" panose="02010609060101010101" pitchFamily="49" charset="-122"/>
            </a:endParaRPr>
          </a:p>
        </p:txBody>
      </p:sp>
    </p:spTree>
  </p:cSld>
  <p:clrMapOvr>
    <a:masterClrMapping/>
  </p:clrMapOvr>
  <p:transition spd="slow" advTm="701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600200"/>
            <a:ext cx="857885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1848</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年</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月在伦敦单行本出版。</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23</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页，</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12000</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字。</a:t>
            </a:r>
            <a:endPar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100</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多年来，它用</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200</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多种文字出版了</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1000</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多个版本，发行量几千万册，是全世界传播时间最长、流传领域最广、发行数量最大、拥有读者最多（仅次于</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圣经</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高居于第</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位 ）</a:t>
            </a:r>
            <a:r>
              <a:rPr kumimoji="0" lang="zh-CN" altLang="en-US" sz="32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 </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、影响世界最长的政治性文献。</a:t>
            </a:r>
            <a:endPar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世称</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rgbClr val="FF0000"/>
                </a:solidFill>
                <a:effectLst>
                  <a:outerShdw blurRad="38100" dist="38100" dir="2700000" algn="tl">
                    <a:srgbClr val="FFFFFF"/>
                  </a:outerShdw>
                </a:effectLst>
                <a:uLnTx/>
                <a:uFillTx/>
                <a:latin typeface="+mn-lt"/>
                <a:ea typeface="+mn-ea"/>
                <a:cs typeface="+mn-cs"/>
                <a:sym typeface="Calibri" panose="020F0502020204030204" pitchFamily="34" charset="0"/>
              </a:rPr>
              <a:t>共产党人的圣经</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a:t>
            </a:r>
            <a:endPar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rPr>
              <a:t>斯大林称之为</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rgbClr val="00B050"/>
                </a:solidFill>
                <a:effectLst>
                  <a:outerShdw blurRad="38100" dist="38100" dir="2700000" algn="tl">
                    <a:srgbClr val="FFFFFF"/>
                  </a:outerShdw>
                </a:effectLst>
                <a:uLnTx/>
                <a:uFillTx/>
                <a:latin typeface="+mn-lt"/>
                <a:ea typeface="+mn-ea"/>
                <a:cs typeface="+mn-cs"/>
                <a:sym typeface="Calibri" panose="020F0502020204030204" pitchFamily="34" charset="0"/>
              </a:rPr>
              <a:t>共产主义的</a:t>
            </a:r>
            <a:r>
              <a:rPr kumimoji="0" lang="zh-CN" altLang="en-US" sz="3200" b="1" i="0" u="none" strike="noStrike" kern="1200" cap="none" spc="0" normalizeH="0" baseline="0" noProof="0" dirty="0" smtClean="0">
                <a:ln>
                  <a:noFill/>
                </a:ln>
                <a:solidFill>
                  <a:srgbClr val="00B050"/>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rgbClr val="00B050"/>
                </a:solidFill>
                <a:effectLst>
                  <a:outerShdw blurRad="38100" dist="38100" dir="2700000" algn="tl">
                    <a:srgbClr val="FFFFFF"/>
                  </a:outerShdw>
                </a:effectLst>
                <a:uLnTx/>
                <a:uFillTx/>
                <a:latin typeface="+mn-lt"/>
                <a:ea typeface="+mn-ea"/>
                <a:cs typeface="+mn-cs"/>
                <a:sym typeface="Calibri" panose="020F0502020204030204" pitchFamily="34" charset="0"/>
              </a:rPr>
              <a:t>歌中之歌</a:t>
            </a:r>
            <a:r>
              <a:rPr kumimoji="0" lang="zh-CN" altLang="en-US" sz="3200" b="1" i="0" u="none" strike="noStrike" kern="1200" cap="none" spc="0" normalizeH="0" baseline="0" noProof="0" dirty="0" smtClean="0">
                <a:ln>
                  <a:noFill/>
                </a:ln>
                <a:solidFill>
                  <a:srgbClr val="00B050"/>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sym typeface="Calibri" panose="020F0502020204030204" pitchFamily="34" charset="0"/>
              </a:rPr>
              <a:t>”</a:t>
            </a:r>
            <a:endPar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sp>
        <p:nvSpPr>
          <p:cNvPr id="9219"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9220" name="标题 1"/>
          <p:cNvSpPr>
            <a:spLocks noGrp="1"/>
          </p:cNvSpPr>
          <p:nvPr>
            <p:ph type="title"/>
          </p:nvPr>
        </p:nvSpPr>
        <p:spPr>
          <a:ln/>
        </p:spPr>
        <p:txBody>
          <a:bodyPr vert="horz" wrap="square" lIns="91440" tIns="45720" rIns="91440" bIns="45720" anchor="ctr"/>
          <a:p>
            <a:r>
              <a:rPr lang="en-US" altLang="zh-CN" dirty="0"/>
              <a:t>1</a:t>
            </a:r>
            <a:r>
              <a:rPr lang="zh-CN" altLang="en-US" dirty="0"/>
              <a:t> </a:t>
            </a:r>
            <a:r>
              <a:rPr lang="en-US" altLang="zh-CN" dirty="0"/>
              <a:t>《</a:t>
            </a:r>
            <a:r>
              <a:rPr lang="zh-CN" altLang="en-US" dirty="0"/>
              <a:t>共产党宣言</a:t>
            </a:r>
            <a:r>
              <a:rPr lang="en-US" altLang="zh-CN" dirty="0"/>
              <a:t>》</a:t>
            </a:r>
            <a:r>
              <a:rPr lang="zh-CN" altLang="en-US" dirty="0"/>
              <a:t>的诞生</a:t>
            </a:r>
            <a:endParaRPr lang="zh-CN" altLang="en-US" dirty="0"/>
          </a:p>
        </p:txBody>
      </p:sp>
    </p:spTree>
  </p:cSld>
  <p:clrMapOvr>
    <a:masterClrMapping/>
  </p:clrMapOvr>
  <p:transition spd="slow" advTm="3238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0243" name="标题 1"/>
          <p:cNvSpPr>
            <a:spLocks noGrp="1"/>
          </p:cNvSpPr>
          <p:nvPr>
            <p:ph type="title"/>
          </p:nvPr>
        </p:nvSpPr>
        <p:spPr>
          <a:ln/>
        </p:spPr>
        <p:txBody>
          <a:bodyPr vert="horz" wrap="square" lIns="91440" tIns="45720" rIns="91440" bIns="45720" anchor="ctr"/>
          <a:p>
            <a:r>
              <a:rPr lang="en-US" altLang="zh-CN" dirty="0"/>
              <a:t>2</a:t>
            </a:r>
            <a:r>
              <a:rPr lang="zh-CN" altLang="en-US" dirty="0"/>
              <a:t> </a:t>
            </a:r>
            <a:r>
              <a:rPr lang="en-US" altLang="zh-CN" dirty="0"/>
              <a:t>《</a:t>
            </a:r>
            <a:r>
              <a:rPr lang="zh-CN" altLang="en-US" dirty="0"/>
              <a:t>共产党宣言</a:t>
            </a:r>
            <a:r>
              <a:rPr lang="en-US" altLang="zh-CN" dirty="0"/>
              <a:t>》</a:t>
            </a:r>
            <a:r>
              <a:rPr lang="zh-CN" altLang="en-US" dirty="0"/>
              <a:t>的历史背景</a:t>
            </a:r>
            <a:endParaRPr lang="zh-CN" altLang="en-US" dirty="0"/>
          </a:p>
        </p:txBody>
      </p:sp>
      <p:sp>
        <p:nvSpPr>
          <p:cNvPr id="10244" name="矩形 8"/>
          <p:cNvSpPr/>
          <p:nvPr/>
        </p:nvSpPr>
        <p:spPr>
          <a:xfrm>
            <a:off x="228600" y="1538288"/>
            <a:ext cx="8686800" cy="5222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285750" lvl="0" indent="-285750">
              <a:spcBef>
                <a:spcPct val="0"/>
              </a:spcBef>
              <a:buFont typeface="Wingdings" panose="05000000000000000000" pitchFamily="2" charset="2"/>
              <a:buChar char="Ø"/>
            </a:pPr>
            <a:r>
              <a:rPr lang="zh-CN" altLang="en-US" sz="2800" b="1" dirty="0">
                <a:latin typeface="Arial" panose="020B0604020202020204" pitchFamily="34" charset="0"/>
              </a:rPr>
              <a:t>西欧资本主义制度的确立和资本主义基本矛盾的暴露</a:t>
            </a:r>
            <a:endParaRPr lang="zh-CN" altLang="en-US" sz="2800" b="1" dirty="0">
              <a:latin typeface="Arial" panose="020B0604020202020204" pitchFamily="34" charset="0"/>
            </a:endParaRPr>
          </a:p>
        </p:txBody>
      </p:sp>
      <p:sp>
        <p:nvSpPr>
          <p:cNvPr id="10245" name="矩形 9"/>
          <p:cNvSpPr/>
          <p:nvPr/>
        </p:nvSpPr>
        <p:spPr>
          <a:xfrm>
            <a:off x="898525" y="2820988"/>
            <a:ext cx="8016875" cy="2678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b="1" dirty="0">
                <a:latin typeface="楷体" panose="02010609060101010101" pitchFamily="49" charset="-122"/>
                <a:ea typeface="楷体" panose="02010609060101010101" pitchFamily="49" charset="-122"/>
              </a:rPr>
              <a:t>英、法、德、美完成工业革命，资本主义制度已经确立。</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zh-CN" altLang="en-US" sz="2400" b="1" dirty="0">
                <a:latin typeface="楷体" panose="02010609060101010101" pitchFamily="49" charset="-122"/>
                <a:ea typeface="楷体" panose="02010609060101010101" pitchFamily="49" charset="-122"/>
              </a:rPr>
              <a:t>资本主义社会日益分裂为两大对抗阶级。</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zh-CN" altLang="en-US" sz="2400" b="1" dirty="0">
                <a:latin typeface="楷体" panose="02010609060101010101" pitchFamily="49" charset="-122"/>
                <a:ea typeface="楷体" panose="02010609060101010101" pitchFamily="49" charset="-122"/>
              </a:rPr>
              <a:t>经济危机自</a:t>
            </a:r>
            <a:r>
              <a:rPr lang="en-US" altLang="zh-CN" sz="2400" b="1" dirty="0">
                <a:latin typeface="楷体" panose="02010609060101010101" pitchFamily="49" charset="-122"/>
                <a:ea typeface="楷体" panose="02010609060101010101" pitchFamily="49" charset="-122"/>
              </a:rPr>
              <a:t>1825</a:t>
            </a:r>
            <a:r>
              <a:rPr lang="zh-CN" altLang="en-US" sz="2400" b="1" dirty="0">
                <a:latin typeface="楷体" panose="02010609060101010101" pitchFamily="49" charset="-122"/>
                <a:ea typeface="楷体" panose="02010609060101010101" pitchFamily="49" charset="-122"/>
              </a:rPr>
              <a:t>年开始周期性出现。</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zh-CN" altLang="en-US" sz="2400" b="1" dirty="0">
                <a:latin typeface="楷体" panose="02010609060101010101" pitchFamily="49" charset="-122"/>
                <a:ea typeface="楷体" panose="02010609060101010101" pitchFamily="49" charset="-122"/>
              </a:rPr>
              <a:t>工人运动和阶级斗争日益激烈。</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ransition spd="slow" advTm="1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日期占位符 3"/>
          <p:cNvSpPr txBox="1">
            <a:spLocks noGrp="1"/>
          </p:cNvSpPr>
          <p:nvPr>
            <p:ph type="dt" sz="half" idx="10"/>
          </p:nvPr>
        </p:nvSpPr>
        <p:spPr>
          <a:ln/>
        </p:spPr>
        <p:txBody>
          <a:bodyPr anchor="ctr"/>
          <a:p>
            <a:pPr marL="0" indent="0" eaLnBrk="1" hangingPunct="1">
              <a:spcBef>
                <a:spcPct val="0"/>
              </a:spcBef>
              <a:buNone/>
            </a:pPr>
            <a:fld id="{BB962C8B-B14F-4D97-AF65-F5344CB8AC3E}" type="datetime1">
              <a:rPr lang="zh-CN" altLang="en-US" sz="1200" dirty="0">
                <a:solidFill>
                  <a:srgbClr val="898989"/>
                </a:solidFill>
                <a:latin typeface="Arial" panose="020B0604020202020204" pitchFamily="34" charset="0"/>
              </a:rPr>
            </a:fld>
            <a:endParaRPr lang="zh-CN" altLang="en-US" sz="1200" dirty="0">
              <a:solidFill>
                <a:srgbClr val="898989"/>
              </a:solidFill>
              <a:latin typeface="Arial" panose="020B0604020202020204" pitchFamily="34" charset="0"/>
            </a:endParaRPr>
          </a:p>
        </p:txBody>
      </p:sp>
      <p:sp>
        <p:nvSpPr>
          <p:cNvPr id="11267" name="标题 1"/>
          <p:cNvSpPr>
            <a:spLocks noGrp="1"/>
          </p:cNvSpPr>
          <p:nvPr>
            <p:ph type="title"/>
          </p:nvPr>
        </p:nvSpPr>
        <p:spPr>
          <a:ln/>
        </p:spPr>
        <p:txBody>
          <a:bodyPr vert="horz" wrap="square" lIns="91440" tIns="45720" rIns="91440" bIns="45720" anchor="ctr"/>
          <a:p>
            <a:r>
              <a:rPr lang="en-US" altLang="zh-CN" dirty="0"/>
              <a:t>2</a:t>
            </a:r>
            <a:r>
              <a:rPr lang="zh-CN" altLang="en-US" dirty="0"/>
              <a:t> </a:t>
            </a:r>
            <a:r>
              <a:rPr lang="en-US" altLang="zh-CN" dirty="0"/>
              <a:t>《</a:t>
            </a:r>
            <a:r>
              <a:rPr lang="zh-CN" altLang="en-US" dirty="0"/>
              <a:t>共产党宣言</a:t>
            </a:r>
            <a:r>
              <a:rPr lang="en-US" altLang="zh-CN" dirty="0"/>
              <a:t>》</a:t>
            </a:r>
            <a:r>
              <a:rPr lang="zh-CN" altLang="en-US" dirty="0"/>
              <a:t>的历史背景</a:t>
            </a:r>
            <a:endParaRPr lang="zh-CN" altLang="en-US" dirty="0"/>
          </a:p>
        </p:txBody>
      </p:sp>
      <p:sp>
        <p:nvSpPr>
          <p:cNvPr id="11268" name="矩形 8"/>
          <p:cNvSpPr/>
          <p:nvPr/>
        </p:nvSpPr>
        <p:spPr>
          <a:xfrm>
            <a:off x="492125" y="1457325"/>
            <a:ext cx="86868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285750" lvl="0" indent="-285750">
              <a:spcBef>
                <a:spcPct val="0"/>
              </a:spcBef>
              <a:buFont typeface="Wingdings" panose="05000000000000000000" pitchFamily="2" charset="2"/>
              <a:buChar char="Ø"/>
            </a:pPr>
            <a:r>
              <a:rPr lang="zh-CN" altLang="en-US" sz="2800" b="1" dirty="0">
                <a:latin typeface="Arial" panose="020B0604020202020204" pitchFamily="34" charset="0"/>
              </a:rPr>
              <a:t>工人阶级作为独立的政治力量登上历史舞台</a:t>
            </a:r>
            <a:endParaRPr lang="zh-CN" altLang="en-US" sz="2800" b="1" dirty="0">
              <a:latin typeface="Arial" panose="020B0604020202020204" pitchFamily="34" charset="0"/>
            </a:endParaRPr>
          </a:p>
        </p:txBody>
      </p:sp>
      <p:sp>
        <p:nvSpPr>
          <p:cNvPr id="11269" name="矩形 2"/>
          <p:cNvSpPr/>
          <p:nvPr/>
        </p:nvSpPr>
        <p:spPr>
          <a:xfrm>
            <a:off x="457200" y="2620963"/>
            <a:ext cx="8569325" cy="2678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400" b="1" dirty="0">
                <a:latin typeface="楷体" panose="02010609060101010101" pitchFamily="49" charset="-122"/>
                <a:ea typeface="楷体" panose="02010609060101010101" pitchFamily="49" charset="-122"/>
              </a:rPr>
              <a:t>大工业中心和交通的发展为工人阶级的团结提供了条件。</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zh-CN" altLang="en-US" sz="2400" b="1" dirty="0">
                <a:latin typeface="楷体" panose="02010609060101010101" pitchFamily="49" charset="-122"/>
                <a:ea typeface="楷体" panose="02010609060101010101" pitchFamily="49" charset="-122"/>
              </a:rPr>
              <a:t>工人阶级由自在的阶级上升为自为的阶级。</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zh-CN" altLang="en-US" sz="2400" b="1" dirty="0">
                <a:latin typeface="楷体" panose="02010609060101010101" pitchFamily="49" charset="-122"/>
                <a:ea typeface="楷体" panose="02010609060101010101" pitchFamily="49" charset="-122"/>
              </a:rPr>
              <a:t>斗争上升为政治斗争。</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en-US" altLang="zh-CN" sz="2400" b="1" dirty="0">
                <a:latin typeface="楷体" panose="02010609060101010101" pitchFamily="49" charset="-122"/>
                <a:ea typeface="楷体" panose="02010609060101010101" pitchFamily="49" charset="-122"/>
              </a:rPr>
              <a:t>      1831</a:t>
            </a:r>
            <a:r>
              <a:rPr lang="zh-CN" altLang="en-US" sz="2400" b="1" dirty="0">
                <a:latin typeface="楷体" panose="02010609060101010101" pitchFamily="49" charset="-122"/>
                <a:ea typeface="楷体" panose="02010609060101010101" pitchFamily="49" charset="-122"/>
              </a:rPr>
              <a:t>和</a:t>
            </a:r>
            <a:r>
              <a:rPr lang="en-US" altLang="zh-CN" sz="2400" b="1" dirty="0">
                <a:latin typeface="楷体" panose="02010609060101010101" pitchFamily="49" charset="-122"/>
                <a:ea typeface="楷体" panose="02010609060101010101" pitchFamily="49" charset="-122"/>
              </a:rPr>
              <a:t>1834</a:t>
            </a:r>
            <a:r>
              <a:rPr lang="zh-CN" altLang="en-US" sz="2400" b="1" dirty="0">
                <a:latin typeface="楷体" panose="02010609060101010101" pitchFamily="49" charset="-122"/>
                <a:ea typeface="楷体" panose="02010609060101010101" pitchFamily="49" charset="-122"/>
              </a:rPr>
              <a:t>年的法国里昂个人起义。</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en-US" altLang="zh-CN" sz="2400" b="1" dirty="0">
                <a:latin typeface="楷体" panose="02010609060101010101" pitchFamily="49" charset="-122"/>
                <a:ea typeface="楷体" panose="02010609060101010101" pitchFamily="49" charset="-122"/>
              </a:rPr>
              <a:t>      1836-1848</a:t>
            </a:r>
            <a:r>
              <a:rPr lang="zh-CN" altLang="en-US" sz="2400" b="1" dirty="0">
                <a:latin typeface="楷体" panose="02010609060101010101" pitchFamily="49" charset="-122"/>
                <a:ea typeface="楷体" panose="02010609060101010101" pitchFamily="49" charset="-122"/>
              </a:rPr>
              <a:t>年的英国宪章运动。</a:t>
            </a:r>
            <a:endParaRPr lang="en-US" altLang="zh-CN" sz="2400" b="1" dirty="0">
              <a:latin typeface="楷体" panose="02010609060101010101" pitchFamily="49" charset="-122"/>
              <a:ea typeface="楷体" panose="02010609060101010101" pitchFamily="49" charset="-122"/>
            </a:endParaRPr>
          </a:p>
          <a:p>
            <a:pPr marL="0" lvl="0" indent="0">
              <a:spcBef>
                <a:spcPct val="0"/>
              </a:spcBef>
              <a:buNone/>
            </a:pPr>
            <a:r>
              <a:rPr lang="en-US" altLang="zh-CN" sz="2400" b="1" dirty="0">
                <a:latin typeface="楷体" panose="02010609060101010101" pitchFamily="49" charset="-122"/>
                <a:ea typeface="楷体" panose="02010609060101010101" pitchFamily="49" charset="-122"/>
              </a:rPr>
              <a:t>      1844</a:t>
            </a:r>
            <a:r>
              <a:rPr lang="zh-CN" altLang="en-US" sz="2400" b="1" dirty="0">
                <a:latin typeface="楷体" panose="02010609060101010101" pitchFamily="49" charset="-122"/>
                <a:ea typeface="楷体" panose="02010609060101010101" pitchFamily="49" charset="-122"/>
              </a:rPr>
              <a:t>年的德国西里西亚纺织工人的起义。</a:t>
            </a:r>
            <a:endParaRPr lang="zh-CN" altLang="en-US" sz="2400" b="1" dirty="0">
              <a:latin typeface="楷体" panose="02010609060101010101" pitchFamily="49" charset="-122"/>
              <a:ea typeface="楷体" panose="02010609060101010101" pitchFamily="49" charset="-122"/>
            </a:endParaRPr>
          </a:p>
        </p:txBody>
      </p:sp>
      <p:sp>
        <p:nvSpPr>
          <p:cNvPr id="11270" name="矩形 4"/>
          <p:cNvSpPr/>
          <p:nvPr/>
        </p:nvSpPr>
        <p:spPr>
          <a:xfrm>
            <a:off x="492125" y="5659438"/>
            <a:ext cx="7843838"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spcBef>
                <a:spcPct val="0"/>
              </a:spcBef>
              <a:buNone/>
            </a:pPr>
            <a:r>
              <a:rPr lang="zh-CN" altLang="en-US" sz="2000" dirty="0">
                <a:solidFill>
                  <a:srgbClr val="FF0000"/>
                </a:solidFill>
                <a:latin typeface="黑体" panose="02010609060101010101" pitchFamily="49" charset="-122"/>
                <a:ea typeface="黑体" panose="02010609060101010101" pitchFamily="49" charset="-122"/>
              </a:rPr>
              <a:t>三大工人运动的失败可以看出，当时迫切的需要一种科学的理论指导</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transition spd="slow" advTm="11"/>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6134</Words>
  <Application>WPS 演示</Application>
  <PresentationFormat>全屏显示(4:3)</PresentationFormat>
  <Paragraphs>472</Paragraphs>
  <Slides>44</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44</vt:i4>
      </vt:variant>
    </vt:vector>
  </HeadingPairs>
  <TitlesOfParts>
    <vt:vector size="64" baseType="lpstr">
      <vt:lpstr>Arial</vt:lpstr>
      <vt:lpstr>宋体</vt:lpstr>
      <vt:lpstr>Wingdings</vt:lpstr>
      <vt:lpstr>Calibri</vt:lpstr>
      <vt:lpstr>微软雅黑</vt:lpstr>
      <vt:lpstr>楷体</vt:lpstr>
      <vt:lpstr>华文楷体</vt:lpstr>
      <vt:lpstr>黑体</vt:lpstr>
      <vt:lpstr>方正北魏楷书简体</vt:lpstr>
      <vt:lpstr>Times New Roman</vt:lpstr>
      <vt:lpstr>楷体_GB2312</vt:lpstr>
      <vt:lpstr>方正姚体</vt:lpstr>
      <vt:lpstr>新宋体</vt:lpstr>
      <vt:lpstr>Arial Unicode MS</vt:lpstr>
      <vt:lpstr>华文彩云</vt:lpstr>
      <vt:lpstr>Verdana</vt:lpstr>
      <vt:lpstr>隶书</vt:lpstr>
      <vt:lpstr>华文宋体</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姚欢</dc:creator>
  <cp:lastModifiedBy>lenovo</cp:lastModifiedBy>
  <cp:revision>95</cp:revision>
  <dcterms:created xsi:type="dcterms:W3CDTF">2012-07-16T05:06:00Z</dcterms:created>
  <dcterms:modified xsi:type="dcterms:W3CDTF">2018-04-18T01:31:39Z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