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300" r:id="rId6"/>
    <p:sldId id="260" r:id="rId7"/>
    <p:sldId id="389" r:id="rId8"/>
    <p:sldId id="261" r:id="rId9"/>
    <p:sldId id="266" r:id="rId10"/>
    <p:sldId id="333" r:id="rId11"/>
    <p:sldId id="267" r:id="rId12"/>
    <p:sldId id="334" r:id="rId13"/>
    <p:sldId id="335" r:id="rId14"/>
    <p:sldId id="337" r:id="rId15"/>
    <p:sldId id="367" r:id="rId16"/>
    <p:sldId id="368" r:id="rId17"/>
    <p:sldId id="303" r:id="rId18"/>
    <p:sldId id="501" r:id="rId19"/>
    <p:sldId id="502" r:id="rId20"/>
    <p:sldId id="470" r:id="rId21"/>
    <p:sldId id="469" r:id="rId22"/>
    <p:sldId id="532" r:id="rId23"/>
    <p:sldId id="294" r:id="rId24"/>
    <p:sldId id="269" r:id="rId25"/>
    <p:sldId id="293" r:id="rId26"/>
    <p:sldId id="375" r:id="rId27"/>
    <p:sldId id="376" r:id="rId28"/>
    <p:sldId id="416" r:id="rId29"/>
    <p:sldId id="295" r:id="rId30"/>
    <p:sldId id="435" r:id="rId31"/>
    <p:sldId id="379" r:id="rId32"/>
    <p:sldId id="436" r:id="rId33"/>
    <p:sldId id="380" r:id="rId34"/>
    <p:sldId id="437" r:id="rId35"/>
    <p:sldId id="382" r:id="rId36"/>
    <p:sldId id="383" r:id="rId37"/>
    <p:sldId id="533" r:id="rId38"/>
    <p:sldId id="534" r:id="rId39"/>
    <p:sldId id="450" r:id="rId40"/>
    <p:sldId id="384" r:id="rId41"/>
    <p:sldId id="471" r:id="rId42"/>
    <p:sldId id="472" r:id="rId43"/>
    <p:sldId id="473" r:id="rId44"/>
    <p:sldId id="451" r:id="rId45"/>
    <p:sldId id="428" r:id="rId46"/>
    <p:sldId id="460" r:id="rId47"/>
    <p:sldId id="461" r:id="rId48"/>
    <p:sldId id="385" r:id="rId49"/>
    <p:sldId id="381" r:id="rId50"/>
    <p:sldId id="429" r:id="rId51"/>
    <p:sldId id="430" r:id="rId52"/>
    <p:sldId id="431" r:id="rId53"/>
    <p:sldId id="434" r:id="rId5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0128"/>
    <a:srgbClr val="FF0000"/>
    <a:srgbClr val="3366CC"/>
    <a:srgbClr val="7075DF"/>
    <a:srgbClr val="69A7AB"/>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2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92" descr="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7"/>
          <p:cNvSpPr>
            <a:spLocks noChangeArrowheads="1"/>
          </p:cNvSpPr>
          <p:nvPr/>
        </p:nvSpPr>
        <p:spPr bwMode="gray">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p>
            <a:pPr algn="ctr" eaLnBrk="0" hangingPunct="0"/>
            <a:r>
              <a:rPr lang="de-DE" altLang="zh-CN" sz="1400" b="1" i="0">
                <a:ea typeface="华文细黑" pitchFamily="2" charset="-122"/>
              </a:rPr>
              <a:t>LOGO</a:t>
            </a:r>
            <a:endParaRPr lang="de-DE" altLang="zh-CN" sz="1400" b="1" i="0">
              <a:ea typeface="华文细黑" pitchFamily="2" charset="-122"/>
            </a:endParaRPr>
          </a:p>
        </p:txBody>
      </p:sp>
      <p:pic>
        <p:nvPicPr>
          <p:cNvPr id="6" name="Picture 93" descr="2"/>
          <p:cNvPicPr>
            <a:picLocks noChangeAspect="1" noChangeArrowheads="1"/>
          </p:cNvPicPr>
          <p:nvPr/>
        </p:nvPicPr>
        <p:blipFill>
          <a:blip r:embed="rId3"/>
          <a:srcRect/>
          <a:stretch>
            <a:fillRect/>
          </a:stretch>
        </p:blipFill>
        <p:spPr bwMode="auto">
          <a:xfrm>
            <a:off x="-36513" y="0"/>
            <a:ext cx="9180513" cy="5889625"/>
          </a:xfrm>
          <a:prstGeom prst="rect">
            <a:avLst/>
          </a:prstGeom>
          <a:noFill/>
          <a:ln w="9525">
            <a:noFill/>
            <a:miter lim="800000"/>
            <a:headEnd/>
            <a:tailEnd/>
          </a:ln>
        </p:spPr>
      </p:pic>
      <p:sp>
        <p:nvSpPr>
          <p:cNvPr id="26626" name="Rectangle 27"/>
          <p:cNvSpPr>
            <a:spLocks noGrp="1" noChangeArrowheads="1"/>
          </p:cNvSpPr>
          <p:nvPr>
            <p:ph type="ctrTitle"/>
          </p:nvPr>
        </p:nvSpPr>
        <p:spPr>
          <a:xfrm>
            <a:off x="3276600" y="4040188"/>
            <a:ext cx="5399088" cy="1079500"/>
          </a:xfrm>
        </p:spPr>
        <p:txBody>
          <a:bodyPr/>
          <a:lstStyle>
            <a:lvl1pPr>
              <a:defRPr sz="3200" smtClean="0">
                <a:solidFill>
                  <a:schemeClr val="tx1"/>
                </a:solidFill>
              </a:defRPr>
            </a:lvl1pPr>
          </a:lstStyle>
          <a:p>
            <a:pPr lvl="0"/>
            <a:r>
              <a:rPr lang="zh-CN" altLang="en-US" noProof="0"/>
              <a:t>单击此处编辑母版标题样式</a:t>
            </a:r>
            <a:endParaRPr lang="zh-CN" altLang="en-US" noProof="0"/>
          </a:p>
        </p:txBody>
      </p:sp>
      <p:sp>
        <p:nvSpPr>
          <p:cNvPr id="26627" name="Rectangle 31"/>
          <p:cNvSpPr>
            <a:spLocks noGrp="1" noChangeArrowheads="1"/>
          </p:cNvSpPr>
          <p:nvPr>
            <p:ph type="subTitle" idx="1"/>
          </p:nvPr>
        </p:nvSpPr>
        <p:spPr>
          <a:xfrm>
            <a:off x="3275013" y="5119688"/>
            <a:ext cx="5400675" cy="600075"/>
          </a:xfrm>
        </p:spPr>
        <p:txBody>
          <a:bodyPr/>
          <a:lstStyle>
            <a:lvl1pPr marL="0" indent="0" algn="r">
              <a:buFont typeface="Wingdings" panose="05000000000000000000" pitchFamily="2" charset="2"/>
              <a:buNone/>
              <a:defRPr sz="1800" smtClean="0"/>
            </a:lvl1pPr>
          </a:lstStyle>
          <a:p>
            <a:pPr lvl="0"/>
            <a:r>
              <a:rPr lang="zh-CN" altLang="en-US" noProof="0"/>
              <a:t>单击此处编辑母版副标题样式</a:t>
            </a:r>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68313" y="260350"/>
            <a:ext cx="6019800" cy="58658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ABA89B50-434E-476E-8DD4-29A1C3FA9156}"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EE8C607B-7A8D-4054-8658-C887222452E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3975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10"/>
          <p:cNvSpPr>
            <a:spLocks noGrp="1" noChangeArrowheads="1"/>
          </p:cNvSpPr>
          <p:nvPr>
            <p:ph type="sldNum" sz="quarter" idx="10"/>
          </p:nvPr>
        </p:nvSpPr>
        <p:spPr/>
        <p:txBody>
          <a:bodyPr/>
          <a:lstStyle>
            <a:lvl1pPr>
              <a:defRPr/>
            </a:lvl1pPr>
          </a:lstStyle>
          <a:p>
            <a:fld id="{EE8C607B-7A8D-4054-8658-C887222452E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9" descr="3"/>
          <p:cNvPicPr>
            <a:picLocks noChangeAspect="1" noChangeArrowheads="1"/>
          </p:cNvPicPr>
          <p:nvPr/>
        </p:nvPicPr>
        <p:blipFill>
          <a:blip r:embed="rId13"/>
          <a:srcRect/>
          <a:stretch>
            <a:fillRect/>
          </a:stretch>
        </p:blipFill>
        <p:spPr bwMode="auto">
          <a:xfrm>
            <a:off x="0" y="0"/>
            <a:ext cx="9144000" cy="1384300"/>
          </a:xfrm>
          <a:prstGeom prst="rect">
            <a:avLst/>
          </a:prstGeom>
          <a:noFill/>
          <a:ln w="9525">
            <a:noFill/>
            <a:miter lim="800000"/>
            <a:headEnd/>
            <a:tailEnd/>
          </a:ln>
        </p:spPr>
      </p:pic>
      <p:sp>
        <p:nvSpPr>
          <p:cNvPr id="1027" name="Rectangle 31"/>
          <p:cNvSpPr>
            <a:spLocks noGrp="1" noChangeArrowheads="1"/>
          </p:cNvSpPr>
          <p:nvPr>
            <p:ph type="body" idx="1"/>
          </p:nvPr>
        </p:nvSpPr>
        <p:spPr bwMode="auto">
          <a:xfrm>
            <a:off x="468313" y="1189038"/>
            <a:ext cx="8207375" cy="4937125"/>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2058" name="Rectangle 10"/>
          <p:cNvSpPr>
            <a:spLocks noGrp="1" noChangeArrowheads="1"/>
          </p:cNvSpPr>
          <p:nvPr>
            <p:ph type="sldNum" sz="quarter" idx="4"/>
          </p:nvPr>
        </p:nvSpPr>
        <p:spPr bwMode="auto">
          <a:xfrm>
            <a:off x="468313" y="6524625"/>
            <a:ext cx="1439862" cy="196850"/>
          </a:xfrm>
          <a:prstGeom prst="rect">
            <a:avLst/>
          </a:prstGeom>
          <a:noFill/>
          <a:ln>
            <a:noFill/>
          </a:ln>
          <a:effectLst/>
        </p:spPr>
        <p:txBody>
          <a:bodyPr vert="horz" wrap="square" lIns="91440" tIns="45720" rIns="91440" bIns="45720" numCol="1" anchor="t" anchorCtr="0" compatLnSpc="1"/>
          <a:lstStyle>
            <a:lvl1pPr eaLnBrk="0" hangingPunct="0">
              <a:defRPr sz="1000" b="1">
                <a:latin typeface="Arial" panose="020B0604020202020204" pitchFamily="34" charset="0"/>
                <a:ea typeface="华文细黑" pitchFamily="2" charset="-122"/>
              </a:defRPr>
            </a:lvl1pPr>
          </a:lstStyle>
          <a:p>
            <a:fld id="{EE8C607B-7A8D-4054-8658-C887222452E4}" type="slidenum">
              <a:rPr lang="zh-CN" altLang="en-US" smtClean="0"/>
            </a:fld>
            <a:endParaRPr lang="zh-CN" altLang="en-US"/>
          </a:p>
        </p:txBody>
      </p:sp>
      <p:sp>
        <p:nvSpPr>
          <p:cNvPr id="1029" name="Rectangle 27"/>
          <p:cNvSpPr>
            <a:spLocks noGrp="1" noChangeArrowheads="1"/>
          </p:cNvSpPr>
          <p:nvPr>
            <p:ph type="title"/>
          </p:nvPr>
        </p:nvSpPr>
        <p:spPr bwMode="auto">
          <a:xfrm>
            <a:off x="468313" y="215900"/>
            <a:ext cx="8207375" cy="6921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pic>
        <p:nvPicPr>
          <p:cNvPr id="1030" name="Picture 70" descr="4"/>
          <p:cNvPicPr>
            <a:picLocks noChangeAspect="1" noChangeArrowheads="1"/>
          </p:cNvPicPr>
          <p:nvPr/>
        </p:nvPicPr>
        <p:blipFill>
          <a:blip r:embed="rId14"/>
          <a:srcRect/>
          <a:stretch>
            <a:fillRect/>
          </a:stretch>
        </p:blipFill>
        <p:spPr bwMode="auto">
          <a:xfrm>
            <a:off x="0" y="0"/>
            <a:ext cx="5889625" cy="1685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1" fontAlgn="base" hangingPunct="1">
        <a:spcBef>
          <a:spcPct val="0"/>
        </a:spcBef>
        <a:spcAft>
          <a:spcPct val="0"/>
        </a:spcAft>
        <a:defRPr sz="2400">
          <a:solidFill>
            <a:schemeClr val="bg1"/>
          </a:solidFill>
          <a:latin typeface="+mj-lt"/>
          <a:ea typeface="华文细黑" pitchFamily="2" charset="-122"/>
          <a:cs typeface="+mj-cs"/>
        </a:defRPr>
      </a:lvl1pPr>
      <a:lvl2pPr algn="r" rtl="0" eaLnBrk="1" fontAlgn="base" hangingPunct="1">
        <a:spcBef>
          <a:spcPct val="0"/>
        </a:spcBef>
        <a:spcAft>
          <a:spcPct val="0"/>
        </a:spcAft>
        <a:defRPr sz="2400">
          <a:solidFill>
            <a:schemeClr val="bg1"/>
          </a:solidFill>
          <a:latin typeface="Arial" panose="020B0604020202020204" pitchFamily="34" charset="0"/>
          <a:ea typeface="华文细黑" pitchFamily="2" charset="-122"/>
        </a:defRPr>
      </a:lvl2pPr>
      <a:lvl3pPr algn="r" rtl="0" eaLnBrk="1" fontAlgn="base" hangingPunct="1">
        <a:spcBef>
          <a:spcPct val="0"/>
        </a:spcBef>
        <a:spcAft>
          <a:spcPct val="0"/>
        </a:spcAft>
        <a:defRPr sz="2400">
          <a:solidFill>
            <a:schemeClr val="bg1"/>
          </a:solidFill>
          <a:latin typeface="Arial" panose="020B0604020202020204" pitchFamily="34" charset="0"/>
          <a:ea typeface="华文细黑" pitchFamily="2" charset="-122"/>
        </a:defRPr>
      </a:lvl3pPr>
      <a:lvl4pPr algn="r" rtl="0" eaLnBrk="1" fontAlgn="base" hangingPunct="1">
        <a:spcBef>
          <a:spcPct val="0"/>
        </a:spcBef>
        <a:spcAft>
          <a:spcPct val="0"/>
        </a:spcAft>
        <a:defRPr sz="2400">
          <a:solidFill>
            <a:schemeClr val="bg1"/>
          </a:solidFill>
          <a:latin typeface="Arial" panose="020B0604020202020204" pitchFamily="34" charset="0"/>
          <a:ea typeface="华文细黑" pitchFamily="2" charset="-122"/>
        </a:defRPr>
      </a:lvl4pPr>
      <a:lvl5pPr algn="r" rtl="0" eaLnBrk="1" fontAlgn="base" hangingPunct="1">
        <a:spcBef>
          <a:spcPct val="0"/>
        </a:spcBef>
        <a:spcAft>
          <a:spcPct val="0"/>
        </a:spcAft>
        <a:defRPr sz="2400">
          <a:solidFill>
            <a:schemeClr val="bg1"/>
          </a:solidFill>
          <a:latin typeface="Arial" panose="020B0604020202020204" pitchFamily="34" charset="0"/>
          <a:ea typeface="华文细黑" pitchFamily="2" charset="-122"/>
        </a:defRPr>
      </a:lvl5pPr>
      <a:lvl6pPr marL="4572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2" charset="-122"/>
        </a:defRPr>
      </a:lvl6pPr>
      <a:lvl7pPr marL="9144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2" charset="-122"/>
        </a:defRPr>
      </a:lvl7pPr>
      <a:lvl8pPr marL="13716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2" charset="-122"/>
        </a:defRPr>
      </a:lvl8pPr>
      <a:lvl9pPr marL="18288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2" charset="-122"/>
        </a:defRPr>
      </a:lvl9pPr>
    </p:titleStyle>
    <p:bodyStyle>
      <a:lvl1pPr marL="342900" indent="-342900" algn="l" rtl="0" eaLnBrk="1" fontAlgn="base" hangingPunct="1">
        <a:spcBef>
          <a:spcPct val="20000"/>
        </a:spcBef>
        <a:spcAft>
          <a:spcPct val="0"/>
        </a:spcAft>
        <a:buClr>
          <a:schemeClr val="accent1"/>
        </a:buClr>
        <a:buFont typeface="Wingdings" panose="05000000000000000000" pitchFamily="2" charset="2"/>
        <a:buChar char="n"/>
        <a:defRPr sz="2000">
          <a:solidFill>
            <a:schemeClr val="tx1"/>
          </a:solidFill>
          <a:latin typeface="+mn-lt"/>
          <a:ea typeface="华文细黑" pitchFamily="2" charset="-122"/>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n"/>
        <a:defRPr>
          <a:solidFill>
            <a:schemeClr val="tx1"/>
          </a:solidFill>
          <a:latin typeface="+mn-lt"/>
          <a:ea typeface="华文细黑" pitchFamily="2" charset="-122"/>
        </a:defRPr>
      </a:lvl2pPr>
      <a:lvl3pPr marL="1143000" indent="-228600" algn="l" rtl="0" eaLnBrk="1" fontAlgn="base" hangingPunct="1">
        <a:spcBef>
          <a:spcPct val="20000"/>
        </a:spcBef>
        <a:spcAft>
          <a:spcPct val="0"/>
        </a:spcAft>
        <a:buClr>
          <a:schemeClr val="accent2"/>
        </a:buClr>
        <a:buFont typeface="Wingdings" panose="05000000000000000000" pitchFamily="2" charset="2"/>
        <a:buChar char="n"/>
        <a:defRPr sz="1600">
          <a:solidFill>
            <a:schemeClr val="tx1"/>
          </a:solidFill>
          <a:latin typeface="+mn-lt"/>
          <a:ea typeface="华文细黑" pitchFamily="2" charset="-122"/>
        </a:defRPr>
      </a:lvl3pPr>
      <a:lvl4pPr marL="1600200" indent="-228600" algn="l" rtl="0" eaLnBrk="1" fontAlgn="base" hangingPunct="1">
        <a:spcBef>
          <a:spcPct val="20000"/>
        </a:spcBef>
        <a:spcAft>
          <a:spcPct val="0"/>
        </a:spcAft>
        <a:buClr>
          <a:schemeClr val="hlink"/>
        </a:buClr>
        <a:buFont typeface="Wingdings" panose="05000000000000000000" pitchFamily="2" charset="2"/>
        <a:buChar char="n"/>
        <a:defRPr sz="1400">
          <a:solidFill>
            <a:schemeClr val="tx1"/>
          </a:solidFill>
          <a:latin typeface="+mn-lt"/>
          <a:ea typeface="华文细黑" pitchFamily="2" charset="-122"/>
        </a:defRPr>
      </a:lvl4pPr>
      <a:lvl5pPr marL="2057400" indent="-228600" algn="l" rtl="0" eaLnBrk="1" fontAlgn="base" hangingPunct="1">
        <a:spcBef>
          <a:spcPct val="20000"/>
        </a:spcBef>
        <a:spcAft>
          <a:spcPct val="0"/>
        </a:spcAft>
        <a:buChar char="»"/>
        <a:defRPr>
          <a:solidFill>
            <a:schemeClr val="tx1"/>
          </a:solidFill>
          <a:latin typeface="+mn-lt"/>
          <a:ea typeface="华文细黑"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50732" y="4120202"/>
            <a:ext cx="5399088" cy="1079500"/>
          </a:xfrm>
        </p:spPr>
        <p:txBody>
          <a:bodyPr/>
          <a:lstStyle/>
          <a:p>
            <a:r>
              <a:rPr lang="zh-CN" altLang="en-US" b="1" dirty="0">
                <a:latin typeface="+mj-ea"/>
                <a:ea typeface="+mj-ea"/>
              </a:rPr>
              <a:t>白山市委党校     王宪波  </a:t>
            </a:r>
            <a:endParaRPr lang="zh-CN" altLang="en-US" b="1" dirty="0">
              <a:latin typeface="+mj-ea"/>
              <a:ea typeface="+mj-ea"/>
            </a:endParaRPr>
          </a:p>
        </p:txBody>
      </p:sp>
      <p:sp>
        <p:nvSpPr>
          <p:cNvPr id="4" name="TextBox 3"/>
          <p:cNvSpPr txBox="1"/>
          <p:nvPr/>
        </p:nvSpPr>
        <p:spPr>
          <a:xfrm>
            <a:off x="642910" y="1357298"/>
            <a:ext cx="7761605" cy="1753235"/>
          </a:xfrm>
          <a:prstGeom prst="rect">
            <a:avLst/>
          </a:prstGeom>
          <a:noFill/>
        </p:spPr>
        <p:txBody>
          <a:bodyPr wrap="none" rtlCol="0">
            <a:spAutoFit/>
          </a:bodyPr>
          <a:lstStyle/>
          <a:p>
            <a:pPr algn="ctr"/>
            <a:r>
              <a:rPr lang="zh-CN" altLang="en-US" sz="5400" b="1" dirty="0">
                <a:solidFill>
                  <a:schemeClr val="bg1"/>
                </a:solidFill>
              </a:rPr>
              <a:t>新时代中国特色社会主义</a:t>
            </a:r>
            <a:endParaRPr lang="zh-CN" altLang="en-US" sz="5400" b="1" dirty="0">
              <a:solidFill>
                <a:schemeClr val="bg1"/>
              </a:solidFill>
            </a:endParaRPr>
          </a:p>
          <a:p>
            <a:pPr algn="ctr"/>
            <a:r>
              <a:rPr lang="zh-CN" altLang="en-US" sz="5400" b="1" dirty="0">
                <a:solidFill>
                  <a:schemeClr val="bg1"/>
                </a:solidFill>
              </a:rPr>
              <a:t>思想和基本方略</a:t>
            </a:r>
            <a:endParaRPr lang="zh-CN" altLang="en-US" sz="5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365" y="840740"/>
            <a:ext cx="8637905" cy="2663190"/>
          </a:xfrm>
          <a:prstGeom prst="rect">
            <a:avLst/>
          </a:prstGeom>
          <a:noFill/>
        </p:spPr>
        <p:txBody>
          <a:bodyPr wrap="square" rtlCol="0">
            <a:spAutoFit/>
          </a:bodyPr>
          <a:lstStyle/>
          <a:p>
            <a:pPr>
              <a:lnSpc>
                <a:spcPct val="110000"/>
              </a:lnSpc>
            </a:pPr>
            <a:r>
              <a:rPr lang="en-US" altLang="zh-CN" sz="3600" b="1" dirty="0">
                <a:solidFill>
                  <a:schemeClr val="accent2"/>
                </a:solidFill>
                <a:uFillTx/>
                <a:latin typeface="黑体" panose="02010609060101010101" pitchFamily="2" charset="-122"/>
                <a:ea typeface="黑体" panose="02010609060101010101" pitchFamily="2" charset="-122"/>
              </a:rPr>
              <a:t>    </a:t>
            </a:r>
            <a:r>
              <a:rPr lang="zh-CN" altLang="zh-CN" sz="3600" b="1" dirty="0">
                <a:solidFill>
                  <a:schemeClr val="accent2"/>
                </a:solidFill>
                <a:uFillTx/>
                <a:latin typeface="黑体" panose="02010609060101010101" pitchFamily="2" charset="-122"/>
                <a:ea typeface="黑体" panose="02010609060101010101" pitchFamily="2" charset="-122"/>
              </a:rPr>
              <a:t>习近平</a:t>
            </a:r>
            <a:r>
              <a:rPr lang="zh-CN" altLang="en-US" sz="3600" b="1" dirty="0">
                <a:solidFill>
                  <a:schemeClr val="accent2"/>
                </a:solidFill>
                <a:uFillTx/>
                <a:latin typeface="黑体" panose="02010609060101010101" pitchFamily="2" charset="-122"/>
                <a:ea typeface="黑体" panose="02010609060101010101" pitchFamily="2" charset="-122"/>
              </a:rPr>
              <a:t>新时代中国特色社会主义思想</a:t>
            </a:r>
            <a:endParaRPr lang="zh-CN" altLang="en-US" sz="3600" b="1" dirty="0">
              <a:solidFill>
                <a:schemeClr val="accent2"/>
              </a:solidFill>
              <a:uFillTx/>
              <a:latin typeface="黑体" panose="02010609060101010101" pitchFamily="2" charset="-122"/>
              <a:ea typeface="黑体" panose="02010609060101010101" pitchFamily="2" charset="-122"/>
            </a:endParaRPr>
          </a:p>
          <a:p>
            <a:pPr>
              <a:lnSpc>
                <a:spcPct val="110000"/>
              </a:lnSpc>
            </a:pPr>
            <a:r>
              <a:rPr lang="zh-CN" altLang="en-US" sz="3200" b="1" dirty="0">
                <a:solidFill>
                  <a:schemeClr val="tx1"/>
                </a:solidFill>
                <a:uFillTx/>
                <a:latin typeface="宋体" panose="02010600030101010101" pitchFamily="2" charset="-122"/>
                <a:ea typeface="宋体" panose="02010600030101010101" pitchFamily="2" charset="-122"/>
              </a:rPr>
              <a:t>    </a:t>
            </a:r>
            <a:r>
              <a:rPr lang="zh-CN" altLang="en-US" sz="2800" b="1" dirty="0">
                <a:solidFill>
                  <a:schemeClr val="tx1"/>
                </a:solidFill>
                <a:uFillTx/>
                <a:latin typeface="宋体" panose="02010600030101010101" pitchFamily="2" charset="-122"/>
                <a:ea typeface="宋体" panose="02010600030101010101" pitchFamily="2" charset="-122"/>
              </a:rPr>
              <a:t>十八大以来，我们党和国家取得如此大的历史性成就和历史性变革，从思想理论上讲，原因就在于我们党善于推进实践基础上的理论创新，形成了中国特色社会主义理论体系的最新成果。</a:t>
            </a:r>
            <a:endParaRPr lang="zh-CN" altLang="en-US" sz="2800" b="1" dirty="0">
              <a:solidFill>
                <a:schemeClr val="tx1"/>
              </a:solidFill>
              <a:uFillTx/>
              <a:latin typeface="宋体" panose="02010600030101010101" pitchFamily="2" charset="-122"/>
              <a:ea typeface="宋体" panose="02010600030101010101" pitchFamily="2" charset="-122"/>
            </a:endParaRPr>
          </a:p>
        </p:txBody>
      </p:sp>
      <p:sp>
        <p:nvSpPr>
          <p:cNvPr id="5" name="文本框 4"/>
          <p:cNvSpPr txBox="1"/>
          <p:nvPr/>
        </p:nvSpPr>
        <p:spPr>
          <a:xfrm>
            <a:off x="2150110" y="4337685"/>
            <a:ext cx="2621280" cy="2256155"/>
          </a:xfrm>
          <a:prstGeom prst="rect">
            <a:avLst/>
          </a:prstGeom>
          <a:solidFill>
            <a:srgbClr val="FF0000"/>
          </a:solidFill>
          <a:ln>
            <a:solidFill>
              <a:srgbClr val="C00000"/>
            </a:solidFill>
          </a:ln>
        </p:spPr>
        <p:txBody>
          <a:bodyPr wrap="none" rtlCol="0">
            <a:spAutoFit/>
          </a:bodyPr>
          <a:lstStyle/>
          <a:p>
            <a:pPr algn="ctr">
              <a:lnSpc>
                <a:spcPct val="110000"/>
              </a:lnSpc>
            </a:pPr>
            <a:r>
              <a:rPr lang="zh-CN" altLang="en-US" sz="3200">
                <a:solidFill>
                  <a:schemeClr val="bg1"/>
                </a:solidFill>
              </a:rPr>
              <a:t>习近平新时代</a:t>
            </a:r>
            <a:endParaRPr lang="zh-CN" altLang="en-US" sz="3200">
              <a:solidFill>
                <a:schemeClr val="bg1"/>
              </a:solidFill>
            </a:endParaRPr>
          </a:p>
          <a:p>
            <a:pPr algn="ctr">
              <a:lnSpc>
                <a:spcPct val="110000"/>
              </a:lnSpc>
            </a:pPr>
            <a:r>
              <a:rPr lang="zh-CN" altLang="en-US" sz="3200">
                <a:solidFill>
                  <a:schemeClr val="bg1"/>
                </a:solidFill>
              </a:rPr>
              <a:t>中国特色</a:t>
            </a:r>
            <a:endParaRPr lang="zh-CN" altLang="en-US" sz="3200">
              <a:solidFill>
                <a:schemeClr val="bg1"/>
              </a:solidFill>
            </a:endParaRPr>
          </a:p>
          <a:p>
            <a:pPr algn="ctr">
              <a:lnSpc>
                <a:spcPct val="110000"/>
              </a:lnSpc>
            </a:pPr>
            <a:r>
              <a:rPr lang="zh-CN" altLang="en-US" sz="3200">
                <a:solidFill>
                  <a:schemeClr val="bg1"/>
                </a:solidFill>
              </a:rPr>
              <a:t>社会主义</a:t>
            </a:r>
            <a:endParaRPr lang="zh-CN" altLang="en-US" sz="3200">
              <a:solidFill>
                <a:schemeClr val="bg1"/>
              </a:solidFill>
            </a:endParaRPr>
          </a:p>
          <a:p>
            <a:pPr algn="ctr">
              <a:lnSpc>
                <a:spcPct val="110000"/>
              </a:lnSpc>
            </a:pPr>
            <a:r>
              <a:rPr lang="zh-CN" altLang="en-US" sz="3200">
                <a:solidFill>
                  <a:schemeClr val="bg1"/>
                </a:solidFill>
              </a:rPr>
              <a:t>思想</a:t>
            </a:r>
            <a:endParaRPr lang="zh-CN" altLang="en-US" sz="3200">
              <a:solidFill>
                <a:schemeClr val="bg1"/>
              </a:solidFill>
            </a:endParaRPr>
          </a:p>
        </p:txBody>
      </p:sp>
      <p:sp>
        <p:nvSpPr>
          <p:cNvPr id="8" name="L 形 7"/>
          <p:cNvSpPr/>
          <p:nvPr/>
        </p:nvSpPr>
        <p:spPr>
          <a:xfrm>
            <a:off x="109220" y="4159250"/>
            <a:ext cx="4386580" cy="2598420"/>
          </a:xfrm>
          <a:prstGeom prst="corner">
            <a:avLst>
              <a:gd name="adj1" fmla="val 2530"/>
              <a:gd name="adj2" fmla="val 2899"/>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文本框 8"/>
          <p:cNvSpPr txBox="1"/>
          <p:nvPr/>
        </p:nvSpPr>
        <p:spPr>
          <a:xfrm>
            <a:off x="253365" y="4547235"/>
            <a:ext cx="1979295" cy="1383665"/>
          </a:xfrm>
          <a:prstGeom prst="rect">
            <a:avLst/>
          </a:prstGeom>
          <a:noFill/>
        </p:spPr>
        <p:txBody>
          <a:bodyPr wrap="square" rtlCol="0">
            <a:spAutoFit/>
          </a:bodyPr>
          <a:lstStyle/>
          <a:p>
            <a:r>
              <a:rPr lang="zh-CN" altLang="en-US" sz="2800">
                <a:latin typeface="宋体" panose="02010600030101010101" pitchFamily="2" charset="-122"/>
                <a:ea typeface="宋体" panose="02010600030101010101" pitchFamily="2" charset="-122"/>
              </a:rPr>
              <a:t>对理论创新成果的最新概括和表述</a:t>
            </a:r>
            <a:endParaRPr lang="zh-CN" altLang="en-US" sz="2800">
              <a:latin typeface="宋体" panose="02010600030101010101" pitchFamily="2" charset="-122"/>
              <a:ea typeface="宋体" panose="02010600030101010101" pitchFamily="2" charset="-122"/>
            </a:endParaRPr>
          </a:p>
        </p:txBody>
      </p:sp>
      <p:sp>
        <p:nvSpPr>
          <p:cNvPr id="10" name="文本框 9"/>
          <p:cNvSpPr txBox="1"/>
          <p:nvPr/>
        </p:nvSpPr>
        <p:spPr>
          <a:xfrm>
            <a:off x="4946650" y="4323080"/>
            <a:ext cx="1808480" cy="2256155"/>
          </a:xfrm>
          <a:prstGeom prst="rect">
            <a:avLst/>
          </a:prstGeom>
          <a:solidFill>
            <a:srgbClr val="FF0000"/>
          </a:solidFill>
          <a:ln>
            <a:solidFill>
              <a:srgbClr val="C00000"/>
            </a:solidFill>
          </a:ln>
        </p:spPr>
        <p:txBody>
          <a:bodyPr wrap="none" rtlCol="0">
            <a:spAutoFit/>
          </a:bodyPr>
          <a:lstStyle/>
          <a:p>
            <a:pPr algn="ctr">
              <a:lnSpc>
                <a:spcPct val="110000"/>
              </a:lnSpc>
            </a:pPr>
            <a:r>
              <a:rPr lang="zh-CN" altLang="en-US" sz="3200">
                <a:solidFill>
                  <a:schemeClr val="bg1"/>
                </a:solidFill>
              </a:rPr>
              <a:t>新时代</a:t>
            </a:r>
            <a:endParaRPr lang="zh-CN" altLang="en-US" sz="3200">
              <a:solidFill>
                <a:schemeClr val="bg1"/>
              </a:solidFill>
            </a:endParaRPr>
          </a:p>
          <a:p>
            <a:pPr algn="ctr">
              <a:lnSpc>
                <a:spcPct val="110000"/>
              </a:lnSpc>
            </a:pPr>
            <a:r>
              <a:rPr lang="zh-CN" altLang="en-US" sz="3200">
                <a:solidFill>
                  <a:schemeClr val="bg1"/>
                </a:solidFill>
              </a:rPr>
              <a:t>中国特色</a:t>
            </a:r>
            <a:endParaRPr lang="zh-CN" altLang="en-US" sz="3200">
              <a:solidFill>
                <a:schemeClr val="bg1"/>
              </a:solidFill>
            </a:endParaRPr>
          </a:p>
          <a:p>
            <a:pPr algn="ctr">
              <a:lnSpc>
                <a:spcPct val="110000"/>
              </a:lnSpc>
            </a:pPr>
            <a:r>
              <a:rPr lang="zh-CN" altLang="en-US" sz="3200">
                <a:solidFill>
                  <a:schemeClr val="bg1"/>
                </a:solidFill>
              </a:rPr>
              <a:t>社会主义</a:t>
            </a:r>
            <a:endParaRPr lang="zh-CN" altLang="en-US" sz="3200">
              <a:solidFill>
                <a:schemeClr val="bg1"/>
              </a:solidFill>
            </a:endParaRPr>
          </a:p>
          <a:p>
            <a:pPr algn="ctr">
              <a:lnSpc>
                <a:spcPct val="110000"/>
              </a:lnSpc>
            </a:pPr>
            <a:r>
              <a:rPr lang="zh-CN" altLang="en-US" sz="3200">
                <a:solidFill>
                  <a:schemeClr val="bg1"/>
                </a:solidFill>
              </a:rPr>
              <a:t>理论指导</a:t>
            </a:r>
            <a:endParaRPr lang="zh-CN" altLang="en-US" sz="3200">
              <a:solidFill>
                <a:schemeClr val="bg1"/>
              </a:solidFill>
            </a:endParaRPr>
          </a:p>
        </p:txBody>
      </p:sp>
      <p:sp>
        <p:nvSpPr>
          <p:cNvPr id="11" name="L 形 10"/>
          <p:cNvSpPr/>
          <p:nvPr/>
        </p:nvSpPr>
        <p:spPr>
          <a:xfrm rot="16200000">
            <a:off x="5227955" y="3362960"/>
            <a:ext cx="3037205" cy="3752215"/>
          </a:xfrm>
          <a:prstGeom prst="corner">
            <a:avLst>
              <a:gd name="adj1" fmla="val 2278"/>
              <a:gd name="adj2" fmla="val 2048"/>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文本框 11"/>
          <p:cNvSpPr txBox="1"/>
          <p:nvPr/>
        </p:nvSpPr>
        <p:spPr>
          <a:xfrm>
            <a:off x="6755130" y="4348480"/>
            <a:ext cx="1646555" cy="2245360"/>
          </a:xfrm>
          <a:prstGeom prst="rect">
            <a:avLst/>
          </a:prstGeom>
          <a:noFill/>
        </p:spPr>
        <p:txBody>
          <a:bodyPr wrap="square" rtlCol="0">
            <a:spAutoFit/>
          </a:bodyPr>
          <a:lstStyle/>
          <a:p>
            <a:pPr algn="ctr"/>
            <a:r>
              <a:rPr lang="zh-CN" altLang="en-US" sz="2800">
                <a:latin typeface="宋体" panose="02010600030101010101" pitchFamily="2" charset="-122"/>
                <a:ea typeface="宋体" panose="02010600030101010101" pitchFamily="2" charset="-122"/>
              </a:rPr>
              <a:t>习近平新时代</a:t>
            </a:r>
            <a:endParaRPr lang="zh-CN" altLang="en-US" sz="2800">
              <a:latin typeface="宋体" panose="02010600030101010101" pitchFamily="2" charset="-122"/>
              <a:ea typeface="宋体" panose="02010600030101010101" pitchFamily="2" charset="-122"/>
            </a:endParaRPr>
          </a:p>
          <a:p>
            <a:pPr algn="ctr"/>
            <a:r>
              <a:rPr lang="zh-CN" altLang="en-US" sz="2800">
                <a:latin typeface="宋体" panose="02010600030101010101" pitchFamily="2" charset="-122"/>
                <a:ea typeface="宋体" panose="02010600030101010101" pitchFamily="2" charset="-122"/>
              </a:rPr>
              <a:t>中国特色</a:t>
            </a:r>
            <a:endParaRPr lang="zh-CN" altLang="en-US" sz="2800">
              <a:latin typeface="宋体" panose="02010600030101010101" pitchFamily="2" charset="-122"/>
              <a:ea typeface="宋体" panose="02010600030101010101" pitchFamily="2" charset="-122"/>
            </a:endParaRPr>
          </a:p>
          <a:p>
            <a:pPr algn="ctr"/>
            <a:r>
              <a:rPr lang="zh-CN" altLang="en-US" sz="2800">
                <a:latin typeface="宋体" panose="02010600030101010101" pitchFamily="2" charset="-122"/>
                <a:ea typeface="宋体" panose="02010600030101010101" pitchFamily="2" charset="-122"/>
              </a:rPr>
              <a:t>社会主义</a:t>
            </a:r>
            <a:endParaRPr lang="zh-CN" altLang="en-US" sz="2800">
              <a:latin typeface="宋体" panose="02010600030101010101" pitchFamily="2" charset="-122"/>
              <a:ea typeface="宋体" panose="02010600030101010101" pitchFamily="2" charset="-122"/>
            </a:endParaRPr>
          </a:p>
          <a:p>
            <a:pPr algn="ctr"/>
            <a:r>
              <a:rPr lang="zh-CN" altLang="en-US" sz="2800">
                <a:latin typeface="宋体" panose="02010600030101010101" pitchFamily="2" charset="-122"/>
                <a:ea typeface="宋体" panose="02010600030101010101" pitchFamily="2" charset="-122"/>
              </a:rPr>
              <a:t>思想</a:t>
            </a:r>
            <a:endParaRPr lang="zh-CN" altLang="en-US" sz="2800">
              <a:latin typeface="宋体" panose="02010600030101010101" pitchFamily="2" charset="-122"/>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7965" y="974725"/>
            <a:ext cx="8653780" cy="765810"/>
          </a:xfrm>
        </p:spPr>
        <p:txBody>
          <a:bodyPr/>
          <a:lstStyle/>
          <a:p>
            <a:pPr algn="l"/>
            <a:r>
              <a:rPr lang="zh-CN" altLang="en-US" sz="2800" b="1">
                <a:solidFill>
                  <a:schemeClr val="accent2"/>
                </a:solidFill>
                <a:latin typeface="黑体" panose="02010609060101010101" pitchFamily="2" charset="-122"/>
                <a:ea typeface="黑体" panose="02010609060101010101" pitchFamily="2" charset="-122"/>
              </a:rPr>
              <a:t>习近平新时代中国特色社会主义思想集中回答的问题</a:t>
            </a:r>
            <a:r>
              <a:rPr lang="zh-CN" altLang="en-US"/>
              <a:t>义</a:t>
            </a:r>
            <a:endParaRPr lang="zh-CN" altLang="en-US"/>
          </a:p>
        </p:txBody>
      </p:sp>
      <p:sp>
        <p:nvSpPr>
          <p:cNvPr id="3" name="内容占位符 2"/>
          <p:cNvSpPr>
            <a:spLocks noGrp="1"/>
          </p:cNvSpPr>
          <p:nvPr>
            <p:ph sz="half" idx="1"/>
          </p:nvPr>
        </p:nvSpPr>
        <p:spPr>
          <a:xfrm>
            <a:off x="227965" y="1839595"/>
            <a:ext cx="8632825" cy="4758055"/>
          </a:xfrm>
        </p:spPr>
        <p:txBody>
          <a:bodyPr/>
          <a:lstStyle/>
          <a:p>
            <a:pPr algn="ctr">
              <a:lnSpc>
                <a:spcPct val="130000"/>
              </a:lnSpc>
            </a:pPr>
            <a:r>
              <a:rPr lang="zh-CN" altLang="en-US" sz="2400" b="1">
                <a:latin typeface="微软雅黑" panose="020B0503020204020204" charset="-122"/>
                <a:ea typeface="微软雅黑" panose="020B0503020204020204" charset="-122"/>
              </a:rPr>
              <a:t>新时代中国特色社会主义思想作为一个重大理论创新成果</a:t>
            </a:r>
            <a:endParaRPr lang="zh-CN" altLang="en-US" sz="2400" b="1">
              <a:latin typeface="微软雅黑" panose="020B0503020204020204" charset="-122"/>
              <a:ea typeface="微软雅黑" panose="020B0503020204020204" charset="-122"/>
            </a:endParaRPr>
          </a:p>
          <a:p>
            <a:pPr algn="ctr">
              <a:lnSpc>
                <a:spcPct val="130000"/>
              </a:lnSpc>
            </a:pPr>
            <a:r>
              <a:rPr lang="zh-CN" altLang="en-US" sz="2400" b="1">
                <a:latin typeface="微软雅黑" panose="020B0503020204020204" charset="-122"/>
                <a:ea typeface="微软雅黑" panose="020B0503020204020204" charset="-122"/>
              </a:rPr>
              <a:t>集中回答的问题是什么？</a:t>
            </a:r>
            <a:endParaRPr lang="zh-CN" altLang="en-US" sz="2400" b="1">
              <a:latin typeface="微软雅黑" panose="020B0503020204020204" charset="-122"/>
              <a:ea typeface="微软雅黑" panose="020B0503020204020204" charset="-122"/>
            </a:endParaRPr>
          </a:p>
        </p:txBody>
      </p:sp>
      <p:cxnSp>
        <p:nvCxnSpPr>
          <p:cNvPr id="4" name="直接连接符 3"/>
          <p:cNvCxnSpPr/>
          <p:nvPr/>
        </p:nvCxnSpPr>
        <p:spPr>
          <a:xfrm>
            <a:off x="3120390" y="3299460"/>
            <a:ext cx="5760720" cy="0"/>
          </a:xfrm>
          <a:prstGeom prst="line">
            <a:avLst/>
          </a:prstGeom>
          <a:solidFill>
            <a:schemeClr val="accent1"/>
          </a:solidFill>
          <a:ln w="28575" cap="flat" cmpd="sng" algn="ctr">
            <a:solidFill>
              <a:srgbClr val="C00000"/>
            </a:solidFill>
            <a:prstDash val="solid"/>
            <a:round/>
            <a:headEnd type="none" w="med" len="med"/>
            <a:tailEnd type="none" w="med" len="med"/>
          </a:ln>
        </p:spPr>
      </p:cxnSp>
      <p:pic>
        <p:nvPicPr>
          <p:cNvPr id="5" name="内容占位符 4"/>
          <p:cNvPicPr>
            <a:picLocks noGrp="1" noChangeAspect="1"/>
          </p:cNvPicPr>
          <p:nvPr>
            <p:ph sz="half" idx="2"/>
          </p:nvPr>
        </p:nvPicPr>
        <p:blipFill>
          <a:blip r:embed="rId1"/>
          <a:stretch>
            <a:fillRect/>
          </a:stretch>
        </p:blipFill>
        <p:spPr>
          <a:xfrm>
            <a:off x="506095" y="2725420"/>
            <a:ext cx="2000250" cy="1990725"/>
          </a:xfrm>
          <a:prstGeom prst="rect">
            <a:avLst/>
          </a:prstGeom>
        </p:spPr>
      </p:pic>
      <p:sp>
        <p:nvSpPr>
          <p:cNvPr id="6" name="文本框 5"/>
          <p:cNvSpPr txBox="1"/>
          <p:nvPr/>
        </p:nvSpPr>
        <p:spPr>
          <a:xfrm>
            <a:off x="3198495" y="3514725"/>
            <a:ext cx="5815965" cy="3192145"/>
          </a:xfrm>
          <a:prstGeom prst="rect">
            <a:avLst/>
          </a:prstGeom>
          <a:noFill/>
        </p:spPr>
        <p:txBody>
          <a:bodyPr wrap="square" rtlCol="0">
            <a:spAutoFit/>
          </a:bodyPr>
          <a:lstStyle/>
          <a:p>
            <a:pPr>
              <a:lnSpc>
                <a:spcPct val="120000"/>
              </a:lnSpc>
            </a:pPr>
            <a:r>
              <a:rPr lang="en-US" altLang="zh-CN" sz="2400"/>
              <a:t>       </a:t>
            </a:r>
            <a:r>
              <a:rPr lang="zh-CN" altLang="en-US" sz="2400"/>
              <a:t>十八大以来，国内外形势变化和我国各项事业发展都给我们提出了一个重大时代课题，这就是必须从理论和实践结合上系统回答</a:t>
            </a:r>
            <a:r>
              <a:rPr lang="zh-CN" altLang="en-US" sz="3200">
                <a:solidFill>
                  <a:schemeClr val="accent2"/>
                </a:solidFill>
              </a:rPr>
              <a:t>新时代坚持和发展什么样的中国特色社会主义，怎样坚持和发展中国特色社会主义。</a:t>
            </a:r>
            <a:endParaRPr lang="zh-CN" altLang="en-US" sz="320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7965" y="974725"/>
            <a:ext cx="8653780" cy="765810"/>
          </a:xfrm>
        </p:spPr>
        <p:txBody>
          <a:bodyPr/>
          <a:lstStyle/>
          <a:p>
            <a:pPr algn="l"/>
            <a:r>
              <a:rPr lang="zh-CN" altLang="en-US" sz="2800" b="1">
                <a:solidFill>
                  <a:schemeClr val="accent2"/>
                </a:solidFill>
                <a:latin typeface="黑体" panose="02010609060101010101" pitchFamily="2" charset="-122"/>
                <a:ea typeface="黑体" panose="02010609060101010101" pitchFamily="2" charset="-122"/>
              </a:rPr>
              <a:t>习近平新时代中国特色社会主义思想集中回答的问题</a:t>
            </a:r>
            <a:r>
              <a:rPr lang="zh-CN" altLang="en-US"/>
              <a:t>义</a:t>
            </a:r>
            <a:endParaRPr lang="zh-CN" altLang="en-US"/>
          </a:p>
        </p:txBody>
      </p:sp>
      <p:sp>
        <p:nvSpPr>
          <p:cNvPr id="3" name="内容占位符 2"/>
          <p:cNvSpPr>
            <a:spLocks noGrp="1"/>
          </p:cNvSpPr>
          <p:nvPr>
            <p:ph sz="half" idx="1"/>
          </p:nvPr>
        </p:nvSpPr>
        <p:spPr>
          <a:xfrm>
            <a:off x="227965" y="1839595"/>
            <a:ext cx="8632825" cy="4758055"/>
          </a:xfrm>
        </p:spPr>
        <p:txBody>
          <a:bodyPr/>
          <a:lstStyle/>
          <a:p>
            <a:pPr marL="0" indent="0" algn="ctr">
              <a:lnSpc>
                <a:spcPct val="130000"/>
              </a:lnSpc>
              <a:buNone/>
            </a:pPr>
            <a:endParaRPr lang="zh-CN" altLang="en-US" sz="2400" b="1">
              <a:latin typeface="微软雅黑" panose="020B0503020204020204" charset="-122"/>
              <a:ea typeface="微软雅黑" panose="020B0503020204020204" charset="-122"/>
            </a:endParaRPr>
          </a:p>
        </p:txBody>
      </p:sp>
      <p:sp>
        <p:nvSpPr>
          <p:cNvPr id="8" name="文本框 7"/>
          <p:cNvSpPr txBox="1"/>
          <p:nvPr/>
        </p:nvSpPr>
        <p:spPr>
          <a:xfrm>
            <a:off x="415290" y="2695575"/>
            <a:ext cx="2941955" cy="3046095"/>
          </a:xfrm>
          <a:prstGeom prst="rect">
            <a:avLst/>
          </a:prstGeom>
          <a:noFill/>
        </p:spPr>
        <p:txBody>
          <a:bodyPr wrap="square" rtlCol="0">
            <a:spAutoFit/>
          </a:bodyPr>
          <a:lstStyle/>
          <a:p>
            <a:r>
              <a:rPr lang="zh-CN" altLang="en-US" sz="3200">
                <a:latin typeface="宋体" panose="02010600030101010101" pitchFamily="2" charset="-122"/>
                <a:ea typeface="宋体" panose="02010600030101010101" pitchFamily="2" charset="-122"/>
              </a:rPr>
              <a:t>邓小平集中提出和回答了</a:t>
            </a:r>
            <a:r>
              <a:rPr lang="en-US" altLang="zh-CN" sz="3200">
                <a:solidFill>
                  <a:schemeClr val="accent2"/>
                </a:solidFill>
                <a:latin typeface="宋体" panose="02010600030101010101" pitchFamily="2" charset="-122"/>
                <a:ea typeface="宋体" panose="02010600030101010101" pitchFamily="2" charset="-122"/>
              </a:rPr>
              <a:t>“</a:t>
            </a:r>
            <a:r>
              <a:rPr lang="zh-CN" altLang="en-US" sz="3200">
                <a:solidFill>
                  <a:schemeClr val="accent2"/>
                </a:solidFill>
                <a:latin typeface="宋体" panose="02010600030101010101" pitchFamily="2" charset="-122"/>
                <a:ea typeface="宋体" panose="02010600030101010101" pitchFamily="2" charset="-122"/>
              </a:rPr>
              <a:t>什么是社会主义，怎样建设社会主义</a:t>
            </a:r>
            <a:r>
              <a:rPr lang="en-US" altLang="zh-CN" sz="3200">
                <a:solidFill>
                  <a:schemeClr val="accent2"/>
                </a:solidFill>
                <a:latin typeface="宋体" panose="02010600030101010101" pitchFamily="2" charset="-122"/>
                <a:ea typeface="宋体" panose="02010600030101010101" pitchFamily="2" charset="-122"/>
              </a:rPr>
              <a:t>”</a:t>
            </a:r>
            <a:r>
              <a:rPr lang="zh-CN" altLang="en-US" sz="3200">
                <a:latin typeface="宋体" panose="02010600030101010101" pitchFamily="2" charset="-122"/>
                <a:ea typeface="宋体" panose="02010600030101010101" pitchFamily="2" charset="-122"/>
              </a:rPr>
              <a:t>这个重大问题</a:t>
            </a:r>
            <a:r>
              <a:rPr lang="zh-CN" altLang="en-US"/>
              <a:t>。</a:t>
            </a:r>
            <a:endParaRPr lang="zh-CN" altLang="en-US"/>
          </a:p>
        </p:txBody>
      </p:sp>
      <p:sp>
        <p:nvSpPr>
          <p:cNvPr id="17" name="上弧形箭头 16"/>
          <p:cNvSpPr/>
          <p:nvPr/>
        </p:nvSpPr>
        <p:spPr>
          <a:xfrm rot="20700000">
            <a:off x="3058160" y="3563620"/>
            <a:ext cx="2158365" cy="748030"/>
          </a:xfrm>
          <a:prstGeom prst="curved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文本框 17"/>
          <p:cNvSpPr txBox="1"/>
          <p:nvPr/>
        </p:nvSpPr>
        <p:spPr>
          <a:xfrm>
            <a:off x="5488305" y="2176780"/>
            <a:ext cx="3372485" cy="4420870"/>
          </a:xfrm>
          <a:prstGeom prst="rect">
            <a:avLst/>
          </a:prstGeom>
          <a:noFill/>
        </p:spPr>
        <p:txBody>
          <a:bodyPr wrap="square" rtlCol="0">
            <a:spAutoFit/>
          </a:bodyPr>
          <a:lstStyle/>
          <a:p>
            <a:pPr>
              <a:lnSpc>
                <a:spcPct val="110000"/>
              </a:lnSpc>
            </a:pPr>
            <a:r>
              <a:rPr lang="zh-CN" altLang="en-US" sz="3200">
                <a:latin typeface="宋体" panose="02010600030101010101" pitchFamily="2" charset="-122"/>
                <a:ea typeface="宋体" panose="02010600030101010101" pitchFamily="2" charset="-122"/>
              </a:rPr>
              <a:t>继续把基本问题、重大问题深化推进表述为</a:t>
            </a:r>
            <a:r>
              <a:rPr lang="en-US" altLang="zh-CN" sz="3200">
                <a:solidFill>
                  <a:schemeClr val="accent2"/>
                </a:solidFill>
                <a:latin typeface="宋体" panose="02010600030101010101" pitchFamily="2" charset="-122"/>
                <a:ea typeface="宋体" panose="02010600030101010101" pitchFamily="2" charset="-122"/>
              </a:rPr>
              <a:t>“</a:t>
            </a:r>
            <a:r>
              <a:rPr lang="zh-CN" altLang="en-US" sz="3200">
                <a:solidFill>
                  <a:schemeClr val="accent2"/>
                </a:solidFill>
                <a:latin typeface="宋体" panose="02010600030101010101" pitchFamily="2" charset="-122"/>
                <a:ea typeface="宋体" panose="02010600030101010101" pitchFamily="2" charset="-122"/>
              </a:rPr>
              <a:t>新时代坚持和发展什么样的中国特色社会主义、怎样坚持和发展中国特色社会主义</a:t>
            </a:r>
            <a:r>
              <a:rPr lang="en-US" altLang="zh-CN" sz="3200">
                <a:solidFill>
                  <a:schemeClr val="accent2"/>
                </a:solidFill>
                <a:latin typeface="宋体" panose="02010600030101010101" pitchFamily="2" charset="-122"/>
                <a:ea typeface="宋体" panose="02010600030101010101" pitchFamily="2" charset="-122"/>
              </a:rPr>
              <a:t>”</a:t>
            </a:r>
            <a:r>
              <a:rPr lang="zh-CN" altLang="en-US" sz="3200">
                <a:solidFill>
                  <a:schemeClr val="accent2"/>
                </a:solidFill>
                <a:latin typeface="宋体" panose="02010600030101010101" pitchFamily="2" charset="-122"/>
                <a:ea typeface="宋体" panose="02010600030101010101" pitchFamily="2" charset="-122"/>
              </a:rPr>
              <a:t>。</a:t>
            </a:r>
            <a:endParaRPr lang="zh-CN" altLang="en-US" sz="3200">
              <a:solidFill>
                <a:schemeClr val="accent2"/>
              </a:solidFill>
              <a:latin typeface="宋体" panose="02010600030101010101" pitchFamily="2" charset="-122"/>
              <a:ea typeface="宋体" panose="02010600030101010101" pitchFamily="2" charset="-122"/>
            </a:endParaRPr>
          </a:p>
        </p:txBody>
      </p:sp>
      <p:sp>
        <p:nvSpPr>
          <p:cNvPr id="19" name="矩形 18"/>
          <p:cNvSpPr/>
          <p:nvPr/>
        </p:nvSpPr>
        <p:spPr>
          <a:xfrm rot="20640000">
            <a:off x="3034983" y="2990850"/>
            <a:ext cx="2224405" cy="583565"/>
          </a:xfrm>
          <a:prstGeom prst="rect">
            <a:avLst/>
          </a:prstGeom>
          <a:noFill/>
          <a:ln>
            <a:noFill/>
          </a:ln>
        </p:spPr>
        <p:txBody>
          <a:bodyPr wrap="none" rtlCol="0" anchor="t">
            <a:spAutoFit/>
            <a:scene3d>
              <a:camera prst="orthographicFront"/>
              <a:lightRig rig="threePt" dir="t">
                <a:rot lat="0" lon="0" rev="0"/>
              </a:lightRig>
            </a:scene3d>
            <a:sp3d extrusionH="120650" prstMaterial="matte"/>
          </a:bodyPr>
          <a:lstStyle/>
          <a:p>
            <a:pPr algn="ctr"/>
            <a:r>
              <a:rPr lang="zh-CN" altLang="en-US" sz="3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在此基础上</a:t>
            </a:r>
            <a:endParaRPr lang="zh-CN" altLang="en-US" sz="32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3555" y="775335"/>
            <a:ext cx="8653780" cy="765810"/>
          </a:xfrm>
        </p:spPr>
        <p:txBody>
          <a:bodyPr/>
          <a:lstStyle/>
          <a:p>
            <a:pPr algn="l"/>
            <a:r>
              <a:rPr lang="zh-CN" altLang="en-US" sz="2800" b="1">
                <a:solidFill>
                  <a:schemeClr val="accent2"/>
                </a:solidFill>
                <a:latin typeface="黑体" panose="02010609060101010101" pitchFamily="2" charset="-122"/>
                <a:ea typeface="黑体" panose="02010609060101010101" pitchFamily="2" charset="-122"/>
              </a:rPr>
              <a:t>习近平新时代中国特色社会主义思想集中回答的问题</a:t>
            </a:r>
            <a:r>
              <a:rPr lang="zh-CN" altLang="en-US"/>
              <a:t>义</a:t>
            </a:r>
            <a:endParaRPr lang="zh-CN" altLang="en-US"/>
          </a:p>
        </p:txBody>
      </p:sp>
      <p:sp>
        <p:nvSpPr>
          <p:cNvPr id="3" name="内容占位符 2"/>
          <p:cNvSpPr>
            <a:spLocks noGrp="1"/>
          </p:cNvSpPr>
          <p:nvPr>
            <p:ph sz="half" idx="1"/>
          </p:nvPr>
        </p:nvSpPr>
        <p:spPr>
          <a:xfrm>
            <a:off x="255905" y="1441450"/>
            <a:ext cx="8632825" cy="5055870"/>
          </a:xfrm>
        </p:spPr>
        <p:txBody>
          <a:bodyPr/>
          <a:lstStyle/>
          <a:p>
            <a:pPr algn="ctr">
              <a:lnSpc>
                <a:spcPct val="130000"/>
              </a:lnSpc>
            </a:pPr>
            <a:r>
              <a:rPr lang="zh-CN" altLang="en-US" b="1" spc="100">
                <a:solidFill>
                  <a:schemeClr val="tx1"/>
                </a:solidFill>
                <a:uFillTx/>
                <a:latin typeface="微软雅黑" panose="020B0503020204020204" charset="-122"/>
                <a:ea typeface="微软雅黑" panose="020B0503020204020204" charset="-122"/>
              </a:rPr>
              <a:t>这些基本的问题是什么？</a:t>
            </a:r>
            <a:endParaRPr lang="zh-CN" altLang="en-US" b="1" spc="100">
              <a:solidFill>
                <a:schemeClr val="tx1"/>
              </a:solidFill>
              <a:uFillTx/>
              <a:latin typeface="微软雅黑" panose="020B0503020204020204" charset="-122"/>
              <a:ea typeface="微软雅黑" panose="020B0503020204020204" charset="-122"/>
            </a:endParaRPr>
          </a:p>
        </p:txBody>
      </p:sp>
      <p:cxnSp>
        <p:nvCxnSpPr>
          <p:cNvPr id="4" name="直接连接符 3"/>
          <p:cNvCxnSpPr/>
          <p:nvPr/>
        </p:nvCxnSpPr>
        <p:spPr>
          <a:xfrm>
            <a:off x="2237740" y="2081530"/>
            <a:ext cx="5760720" cy="0"/>
          </a:xfrm>
          <a:prstGeom prst="line">
            <a:avLst/>
          </a:prstGeom>
          <a:solidFill>
            <a:schemeClr val="accent1"/>
          </a:solidFill>
          <a:ln w="28575" cap="flat" cmpd="sng" algn="ctr">
            <a:solidFill>
              <a:srgbClr val="C00000"/>
            </a:solidFill>
            <a:prstDash val="solid"/>
            <a:round/>
            <a:headEnd type="none" w="med" len="med"/>
            <a:tailEnd type="none" w="med" len="med"/>
          </a:ln>
        </p:spPr>
      </p:cxnSp>
      <p:sp>
        <p:nvSpPr>
          <p:cNvPr id="8" name="五边形 7"/>
          <p:cNvSpPr/>
          <p:nvPr/>
        </p:nvSpPr>
        <p:spPr>
          <a:xfrm>
            <a:off x="687070" y="2081530"/>
            <a:ext cx="794385" cy="384175"/>
          </a:xfrm>
          <a:prstGeom prst="homePlat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文本框 8"/>
          <p:cNvSpPr txBox="1"/>
          <p:nvPr/>
        </p:nvSpPr>
        <p:spPr>
          <a:xfrm>
            <a:off x="1859280" y="2081530"/>
            <a:ext cx="6816090" cy="1814830"/>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rPr>
              <a:t>新时代坚持和发展中国特色社会主义的总目标、总任务、总体布局、战略布局和发展方向、发展方式、发展动力、战略步骤、外部条件、政治保证等基本问题。</a:t>
            </a:r>
            <a:endParaRPr lang="en-US" altLang="zh-CN" sz="2800" b="1">
              <a:latin typeface="宋体" panose="02010600030101010101" pitchFamily="2" charset="-122"/>
              <a:ea typeface="宋体" panose="02010600030101010101" pitchFamily="2" charset="-122"/>
            </a:endParaRPr>
          </a:p>
        </p:txBody>
      </p:sp>
      <p:sp>
        <p:nvSpPr>
          <p:cNvPr id="10" name="五边形 9"/>
          <p:cNvSpPr/>
          <p:nvPr/>
        </p:nvSpPr>
        <p:spPr>
          <a:xfrm>
            <a:off x="227330" y="4163695"/>
            <a:ext cx="720090" cy="360045"/>
          </a:xfrm>
          <a:prstGeom prst="homePlat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文本框 10"/>
          <p:cNvSpPr txBox="1"/>
          <p:nvPr/>
        </p:nvSpPr>
        <p:spPr>
          <a:xfrm>
            <a:off x="985520" y="4050665"/>
            <a:ext cx="7689850" cy="2676525"/>
          </a:xfrm>
          <a:prstGeom prst="rect">
            <a:avLst/>
          </a:prstGeom>
          <a:noFill/>
        </p:spPr>
        <p:txBody>
          <a:bodyPr wrap="square" rtlCol="0">
            <a:spAutoFit/>
          </a:bodyPr>
          <a:lstStyle/>
          <a:p>
            <a:r>
              <a:rPr lang="zh-CN" altLang="en-US" sz="2800" b="1">
                <a:latin typeface="宋体" panose="02010600030101010101" pitchFamily="2" charset="-122"/>
                <a:ea typeface="宋体" panose="02010600030101010101" pitchFamily="2" charset="-122"/>
              </a:rPr>
              <a:t>要根据新的实践对经济、政治、法治、科技、文化、教育、民生、民族、宗教、社会、生态文明、国家安全、国防和军队、</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一国两制</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和祖国统一、统一战线、外交、党的建设等各方面作出理论和政策指导，以利于更好坚持和发展中国特色社会主义。</a:t>
            </a:r>
            <a:endParaRPr lang="zh-CN" altLang="en-US" sz="2800" b="1">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468630" y="1003935"/>
            <a:ext cx="8207375" cy="5122545"/>
          </a:xfrm>
        </p:spPr>
        <p:txBody>
          <a:bodyPr/>
          <a:lstStyle/>
          <a:p>
            <a:pPr marL="0" indent="0" algn="ctr">
              <a:buNone/>
            </a:pPr>
            <a:endParaRPr lang="zh-CN" altLang="en-US" sz="3600" b="1">
              <a:solidFill>
                <a:srgbClr val="FF0000"/>
              </a:solidFill>
              <a:latin typeface="黑体" panose="02010609060101010101" pitchFamily="2" charset="-122"/>
              <a:ea typeface="黑体" panose="02010609060101010101" pitchFamily="2" charset="-122"/>
              <a:sym typeface="+mn-ea"/>
            </a:endParaRPr>
          </a:p>
        </p:txBody>
      </p:sp>
      <p:cxnSp>
        <p:nvCxnSpPr>
          <p:cNvPr id="18" name="直接箭头连接符 17"/>
          <p:cNvCxnSpPr/>
          <p:nvPr/>
        </p:nvCxnSpPr>
        <p:spPr>
          <a:xfrm flipH="1">
            <a:off x="2580640" y="2317750"/>
            <a:ext cx="998855" cy="125539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9" name="直接箭头连接符 18"/>
          <p:cNvCxnSpPr/>
          <p:nvPr/>
        </p:nvCxnSpPr>
        <p:spPr>
          <a:xfrm>
            <a:off x="5457825" y="2437130"/>
            <a:ext cx="1058545" cy="113601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20" name="文本框 19"/>
          <p:cNvSpPr txBox="1"/>
          <p:nvPr/>
        </p:nvSpPr>
        <p:spPr>
          <a:xfrm>
            <a:off x="920750" y="3862705"/>
            <a:ext cx="2256155" cy="909320"/>
          </a:xfrm>
          <a:prstGeom prst="rect">
            <a:avLst/>
          </a:prstGeom>
          <a:noFill/>
          <a:ln>
            <a:solidFill>
              <a:srgbClr val="C00000"/>
            </a:solidFill>
          </a:ln>
        </p:spPr>
        <p:txBody>
          <a:bodyPr wrap="square" rtlCol="0">
            <a:spAutoFit/>
          </a:bodyPr>
          <a:lstStyle/>
          <a:p>
            <a:pPr>
              <a:lnSpc>
                <a:spcPct val="190000"/>
              </a:lnSpc>
            </a:pPr>
            <a:r>
              <a:rPr lang="en-US" altLang="zh-CN" sz="2800" b="1">
                <a:latin typeface="黑体" panose="02010609060101010101" pitchFamily="2" charset="-122"/>
                <a:ea typeface="黑体" panose="02010609060101010101" pitchFamily="2" charset="-122"/>
              </a:rPr>
              <a:t>【</a:t>
            </a:r>
            <a:r>
              <a:rPr lang="en-US" altLang="zh-CN" sz="2800" b="1">
                <a:latin typeface="黑体" panose="02010609060101010101" pitchFamily="2" charset="-122"/>
                <a:ea typeface="黑体" panose="02010609060101010101" pitchFamily="2" charset="-122"/>
                <a:sym typeface="+mn-ea"/>
              </a:rPr>
              <a:t>8</a:t>
            </a:r>
            <a:r>
              <a:rPr lang="zh-CN" altLang="en-US" sz="2800" b="1">
                <a:latin typeface="黑体" panose="02010609060101010101" pitchFamily="2" charset="-122"/>
                <a:ea typeface="黑体" panose="02010609060101010101" pitchFamily="2" charset="-122"/>
                <a:sym typeface="+mn-ea"/>
              </a:rPr>
              <a:t>个明确</a:t>
            </a:r>
            <a:r>
              <a:rPr lang="en-US" altLang="zh-CN" sz="2800" b="1">
                <a:latin typeface="黑体" panose="02010609060101010101" pitchFamily="2" charset="-122"/>
                <a:ea typeface="黑体" panose="02010609060101010101" pitchFamily="2" charset="-122"/>
              </a:rPr>
              <a:t>】</a:t>
            </a:r>
            <a:endParaRPr lang="zh-CN" altLang="en-US" sz="2800" b="1">
              <a:latin typeface="黑体" panose="02010609060101010101" pitchFamily="2" charset="-122"/>
              <a:ea typeface="黑体" panose="02010609060101010101" pitchFamily="2" charset="-122"/>
            </a:endParaRPr>
          </a:p>
        </p:txBody>
      </p:sp>
      <p:sp>
        <p:nvSpPr>
          <p:cNvPr id="21" name="文本框 20"/>
          <p:cNvSpPr txBox="1"/>
          <p:nvPr/>
        </p:nvSpPr>
        <p:spPr>
          <a:xfrm>
            <a:off x="5247005" y="3789045"/>
            <a:ext cx="2256155" cy="909320"/>
          </a:xfrm>
          <a:prstGeom prst="rect">
            <a:avLst/>
          </a:prstGeom>
          <a:noFill/>
          <a:ln>
            <a:solidFill>
              <a:srgbClr val="C00000"/>
            </a:solidFill>
          </a:ln>
        </p:spPr>
        <p:txBody>
          <a:bodyPr wrap="square" rtlCol="0">
            <a:spAutoFit/>
          </a:bodyPr>
          <a:lstStyle/>
          <a:p>
            <a:pPr>
              <a:lnSpc>
                <a:spcPct val="190000"/>
              </a:lnSpc>
            </a:pPr>
            <a:r>
              <a:rPr lang="en-US" altLang="zh-CN" sz="2800" b="1">
                <a:latin typeface="黑体" panose="02010609060101010101" pitchFamily="2" charset="-122"/>
                <a:ea typeface="黑体" panose="02010609060101010101" pitchFamily="2" charset="-122"/>
              </a:rPr>
              <a:t>【</a:t>
            </a:r>
            <a:r>
              <a:rPr lang="zh-CN" altLang="en-US" sz="2800" b="1">
                <a:latin typeface="黑体" panose="02010609060101010101" pitchFamily="2" charset="-122"/>
                <a:ea typeface="黑体" panose="02010609060101010101" pitchFamily="2" charset="-122"/>
              </a:rPr>
              <a:t>理论定位</a:t>
            </a:r>
            <a:r>
              <a:rPr lang="en-US" altLang="zh-CN" sz="2800" b="1">
                <a:latin typeface="黑体" panose="02010609060101010101" pitchFamily="2" charset="-122"/>
                <a:ea typeface="黑体" panose="02010609060101010101" pitchFamily="2" charset="-122"/>
              </a:rPr>
              <a:t>】</a:t>
            </a:r>
            <a:endParaRPr lang="zh-CN" altLang="en-US" sz="2800" b="1">
              <a:latin typeface="黑体" panose="02010609060101010101" pitchFamily="2" charset="-122"/>
              <a:ea typeface="黑体" panose="02010609060101010101" pitchFamily="2" charset="-122"/>
            </a:endParaRPr>
          </a:p>
        </p:txBody>
      </p:sp>
      <p:sp>
        <p:nvSpPr>
          <p:cNvPr id="23" name="文本框 22"/>
          <p:cNvSpPr txBox="1"/>
          <p:nvPr/>
        </p:nvSpPr>
        <p:spPr>
          <a:xfrm>
            <a:off x="746125" y="1174115"/>
            <a:ext cx="7094855" cy="909320"/>
          </a:xfrm>
          <a:prstGeom prst="rect">
            <a:avLst/>
          </a:prstGeom>
          <a:noFill/>
          <a:ln>
            <a:solidFill>
              <a:srgbClr val="FFFF00"/>
            </a:solidFill>
          </a:ln>
        </p:spPr>
        <p:txBody>
          <a:bodyPr wrap="square" rtlCol="0">
            <a:spAutoFit/>
          </a:bodyPr>
          <a:lstStyle/>
          <a:p>
            <a:pPr>
              <a:lnSpc>
                <a:spcPct val="190000"/>
              </a:lnSpc>
            </a:pPr>
            <a:r>
              <a:rPr lang="zh-CN" altLang="en-US" sz="2800" b="1">
                <a:solidFill>
                  <a:srgbClr val="FF0000"/>
                </a:solidFill>
                <a:latin typeface="黑体" panose="02010609060101010101" pitchFamily="2" charset="-122"/>
                <a:ea typeface="黑体" panose="02010609060101010101" pitchFamily="2" charset="-122"/>
                <a:sym typeface="+mn-ea"/>
              </a:rPr>
              <a:t>【习近平新时代中国特色社会主义思想内涵】</a:t>
            </a:r>
            <a:endParaRPr lang="zh-CN"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630" y="1375410"/>
            <a:ext cx="8207375" cy="4751070"/>
          </a:xfrm>
        </p:spPr>
        <p:txBody>
          <a:bodyPr/>
          <a:lstStyle/>
          <a:p>
            <a:pPr marL="0" indent="0" algn="ctr">
              <a:buNone/>
            </a:pPr>
            <a:endParaRPr lang="en-US" altLang="zh-CN" sz="3600" b="1">
              <a:solidFill>
                <a:schemeClr val="accent2"/>
              </a:solidFill>
              <a:latin typeface="黑体" panose="02010609060101010101" pitchFamily="2" charset="-122"/>
              <a:ea typeface="黑体" panose="02010609060101010101" pitchFamily="2" charset="-122"/>
              <a:sym typeface="+mn-ea"/>
            </a:endParaRPr>
          </a:p>
          <a:p>
            <a:endParaRPr lang="en-US" altLang="zh-CN" b="1">
              <a:solidFill>
                <a:schemeClr val="accent2"/>
              </a:solidFill>
              <a:latin typeface="黑体" panose="02010609060101010101" pitchFamily="2" charset="-122"/>
              <a:ea typeface="黑体" panose="02010609060101010101" pitchFamily="2" charset="-122"/>
              <a:sym typeface="+mn-ea"/>
            </a:endParaRPr>
          </a:p>
        </p:txBody>
      </p:sp>
      <p:sp>
        <p:nvSpPr>
          <p:cNvPr id="4" name="文本框 3"/>
          <p:cNvSpPr txBox="1"/>
          <p:nvPr/>
        </p:nvSpPr>
        <p:spPr>
          <a:xfrm>
            <a:off x="3263900" y="3008630"/>
            <a:ext cx="2617470" cy="645160"/>
          </a:xfrm>
          <a:prstGeom prst="rect">
            <a:avLst/>
          </a:prstGeom>
          <a:noFill/>
          <a:ln>
            <a:solidFill>
              <a:srgbClr val="C00000"/>
            </a:solidFill>
          </a:ln>
        </p:spPr>
        <p:txBody>
          <a:bodyPr wrap="square" rtlCol="0">
            <a:spAutoFit/>
          </a:bodyPr>
          <a:lstStyle/>
          <a:p>
            <a:pPr marL="0" indent="0" algn="ctr">
              <a:buNone/>
            </a:pPr>
            <a:r>
              <a:rPr lang="en-US" altLang="zh-CN" sz="3600" b="1">
                <a:solidFill>
                  <a:schemeClr val="accent2"/>
                </a:solidFill>
                <a:latin typeface="黑体" panose="02010609060101010101" pitchFamily="2" charset="-122"/>
                <a:ea typeface="黑体" panose="02010609060101010101" pitchFamily="2" charset="-122"/>
                <a:sym typeface="+mn-ea"/>
              </a:rPr>
              <a:t>【8</a:t>
            </a:r>
            <a:r>
              <a:rPr lang="zh-CN" altLang="en-US" sz="3600" b="1">
                <a:solidFill>
                  <a:schemeClr val="accent2"/>
                </a:solidFill>
                <a:latin typeface="黑体" panose="02010609060101010101" pitchFamily="2" charset="-122"/>
                <a:ea typeface="黑体" panose="02010609060101010101" pitchFamily="2" charset="-122"/>
                <a:sym typeface="+mn-ea"/>
              </a:rPr>
              <a:t>个明确</a:t>
            </a:r>
            <a:r>
              <a:rPr lang="en-US" altLang="zh-CN" sz="3600" b="1">
                <a:solidFill>
                  <a:schemeClr val="accent2"/>
                </a:solidFill>
                <a:latin typeface="黑体" panose="02010609060101010101" pitchFamily="2" charset="-122"/>
                <a:ea typeface="黑体" panose="02010609060101010101" pitchFamily="2" charset="-122"/>
                <a:sym typeface="+mn-ea"/>
              </a:rPr>
              <a:t>】</a:t>
            </a:r>
            <a:endParaRPr lang="zh-CN" altLang="en-US" sz="3600"/>
          </a:p>
        </p:txBody>
      </p:sp>
      <p:sp>
        <p:nvSpPr>
          <p:cNvPr id="5" name="文本框 4"/>
          <p:cNvSpPr txBox="1"/>
          <p:nvPr/>
        </p:nvSpPr>
        <p:spPr>
          <a:xfrm>
            <a:off x="933450" y="1962150"/>
            <a:ext cx="1982470" cy="521970"/>
          </a:xfrm>
          <a:prstGeom prst="rect">
            <a:avLst/>
          </a:prstGeom>
          <a:noFill/>
        </p:spPr>
        <p:txBody>
          <a:bodyPr wrap="square" rtlCol="0">
            <a:spAutoFit/>
          </a:bodyPr>
          <a:lstStyle/>
          <a:p>
            <a:pPr marL="0" indent="0" algn="ctr">
              <a:buNone/>
            </a:pPr>
            <a:r>
              <a:rPr lang="en-US" altLang="zh-CN" sz="2800" b="1">
                <a:solidFill>
                  <a:schemeClr val="accent2"/>
                </a:solidFill>
                <a:latin typeface="黑体" panose="02010609060101010101" pitchFamily="2" charset="-122"/>
                <a:ea typeface="黑体" panose="02010609060101010101" pitchFamily="2" charset="-122"/>
                <a:sym typeface="+mn-ea"/>
              </a:rPr>
              <a:t>【</a:t>
            </a:r>
            <a:r>
              <a:rPr lang="zh-CN" altLang="en-US" sz="2800" b="1">
                <a:solidFill>
                  <a:schemeClr val="accent2"/>
                </a:solidFill>
                <a:latin typeface="黑体" panose="02010609060101010101" pitchFamily="2" charset="-122"/>
                <a:ea typeface="黑体" panose="02010609060101010101" pitchFamily="2" charset="-122"/>
                <a:sym typeface="+mn-ea"/>
              </a:rPr>
              <a:t>总任务</a:t>
            </a:r>
            <a:r>
              <a:rPr lang="en-US" altLang="zh-CN" sz="2800" b="1">
                <a:solidFill>
                  <a:schemeClr val="accent2"/>
                </a:solidFill>
                <a:latin typeface="黑体" panose="02010609060101010101" pitchFamily="2" charset="-122"/>
                <a:ea typeface="黑体" panose="02010609060101010101" pitchFamily="2" charset="-122"/>
                <a:sym typeface="+mn-ea"/>
              </a:rPr>
              <a:t>】</a:t>
            </a:r>
            <a:endParaRPr lang="zh-CN" altLang="en-US" sz="2800"/>
          </a:p>
        </p:txBody>
      </p:sp>
      <p:sp>
        <p:nvSpPr>
          <p:cNvPr id="6" name="文本框 5"/>
          <p:cNvSpPr txBox="1"/>
          <p:nvPr/>
        </p:nvSpPr>
        <p:spPr>
          <a:xfrm>
            <a:off x="933450" y="2782570"/>
            <a:ext cx="1982470" cy="521970"/>
          </a:xfrm>
          <a:prstGeom prst="rect">
            <a:avLst/>
          </a:prstGeom>
          <a:noFill/>
        </p:spPr>
        <p:txBody>
          <a:bodyPr wrap="square" rtlCol="0">
            <a:spAutoFit/>
          </a:bodyPr>
          <a:lstStyle/>
          <a:p>
            <a:pPr marL="0" indent="0" algn="ctr">
              <a:buNone/>
            </a:pPr>
            <a:r>
              <a:rPr lang="en-US" altLang="zh-CN" sz="2800" b="1">
                <a:solidFill>
                  <a:schemeClr val="accent2"/>
                </a:solidFill>
                <a:latin typeface="黑体" panose="02010609060101010101" pitchFamily="2" charset="-122"/>
                <a:ea typeface="黑体" panose="02010609060101010101" pitchFamily="2" charset="-122"/>
                <a:sym typeface="+mn-ea"/>
              </a:rPr>
              <a:t>【</a:t>
            </a:r>
            <a:r>
              <a:rPr lang="zh-CN" altLang="en-US" sz="2800" b="1">
                <a:solidFill>
                  <a:schemeClr val="accent2"/>
                </a:solidFill>
                <a:latin typeface="黑体" panose="02010609060101010101" pitchFamily="2" charset="-122"/>
                <a:ea typeface="黑体" panose="02010609060101010101" pitchFamily="2" charset="-122"/>
                <a:sym typeface="+mn-ea"/>
              </a:rPr>
              <a:t>主要矛盾</a:t>
            </a:r>
            <a:r>
              <a:rPr lang="en-US" altLang="zh-CN" sz="2800" b="1">
                <a:solidFill>
                  <a:schemeClr val="accent2"/>
                </a:solidFill>
                <a:latin typeface="黑体" panose="02010609060101010101" pitchFamily="2" charset="-122"/>
                <a:ea typeface="黑体" panose="02010609060101010101" pitchFamily="2" charset="-122"/>
                <a:sym typeface="+mn-ea"/>
              </a:rPr>
              <a:t>】</a:t>
            </a:r>
            <a:endParaRPr lang="zh-CN" altLang="en-US" sz="2800"/>
          </a:p>
        </p:txBody>
      </p:sp>
      <p:sp>
        <p:nvSpPr>
          <p:cNvPr id="7" name="文本框 6"/>
          <p:cNvSpPr txBox="1"/>
          <p:nvPr/>
        </p:nvSpPr>
        <p:spPr>
          <a:xfrm>
            <a:off x="933450" y="3753485"/>
            <a:ext cx="1982470" cy="521970"/>
          </a:xfrm>
          <a:prstGeom prst="rect">
            <a:avLst/>
          </a:prstGeom>
          <a:noFill/>
        </p:spPr>
        <p:txBody>
          <a:bodyPr wrap="square" rtlCol="0">
            <a:spAutoFit/>
          </a:bodyPr>
          <a:lstStyle/>
          <a:p>
            <a:pPr marL="0" indent="0" algn="ctr">
              <a:buNone/>
            </a:pPr>
            <a:r>
              <a:rPr lang="en-US" altLang="zh-CN" sz="2800" b="1">
                <a:solidFill>
                  <a:schemeClr val="accent2"/>
                </a:solidFill>
                <a:latin typeface="黑体" panose="02010609060101010101" pitchFamily="2" charset="-122"/>
                <a:ea typeface="黑体" panose="02010609060101010101" pitchFamily="2" charset="-122"/>
                <a:sym typeface="+mn-ea"/>
              </a:rPr>
              <a:t>【</a:t>
            </a:r>
            <a:r>
              <a:rPr lang="zh-CN" altLang="en-US" sz="2800" b="1">
                <a:solidFill>
                  <a:schemeClr val="accent2"/>
                </a:solidFill>
                <a:latin typeface="黑体" panose="02010609060101010101" pitchFamily="2" charset="-122"/>
                <a:ea typeface="黑体" panose="02010609060101010101" pitchFamily="2" charset="-122"/>
                <a:sym typeface="+mn-ea"/>
              </a:rPr>
              <a:t>发展布局</a:t>
            </a:r>
            <a:r>
              <a:rPr lang="en-US" altLang="zh-CN" sz="2800" b="1">
                <a:solidFill>
                  <a:schemeClr val="accent2"/>
                </a:solidFill>
                <a:latin typeface="黑体" panose="02010609060101010101" pitchFamily="2" charset="-122"/>
                <a:ea typeface="黑体" panose="02010609060101010101" pitchFamily="2" charset="-122"/>
                <a:sym typeface="+mn-ea"/>
              </a:rPr>
              <a:t>】</a:t>
            </a:r>
            <a:endParaRPr lang="zh-CN" altLang="en-US" sz="2800"/>
          </a:p>
        </p:txBody>
      </p:sp>
      <p:sp>
        <p:nvSpPr>
          <p:cNvPr id="8" name="文本框 7"/>
          <p:cNvSpPr txBox="1"/>
          <p:nvPr/>
        </p:nvSpPr>
        <p:spPr>
          <a:xfrm>
            <a:off x="845185" y="4686300"/>
            <a:ext cx="2159000" cy="521970"/>
          </a:xfrm>
          <a:prstGeom prst="rect">
            <a:avLst/>
          </a:prstGeom>
          <a:noFill/>
        </p:spPr>
        <p:txBody>
          <a:bodyPr wrap="square" rtlCol="0">
            <a:spAutoFit/>
          </a:bodyPr>
          <a:lstStyle/>
          <a:p>
            <a:pPr marL="0" indent="0" algn="l">
              <a:buNone/>
            </a:pPr>
            <a:r>
              <a:rPr lang="en-US" altLang="zh-CN" sz="2800" b="1">
                <a:solidFill>
                  <a:schemeClr val="accent2"/>
                </a:solidFill>
                <a:latin typeface="黑体" panose="02010609060101010101" pitchFamily="2" charset="-122"/>
                <a:ea typeface="黑体" panose="02010609060101010101" pitchFamily="2" charset="-122"/>
                <a:sym typeface="+mn-ea"/>
              </a:rPr>
              <a:t>【</a:t>
            </a:r>
            <a:r>
              <a:rPr lang="zh-CN" altLang="en-US" sz="2800" b="1">
                <a:solidFill>
                  <a:schemeClr val="accent2"/>
                </a:solidFill>
                <a:latin typeface="黑体" panose="02010609060101010101" pitchFamily="2" charset="-122"/>
                <a:ea typeface="黑体" panose="02010609060101010101" pitchFamily="2" charset="-122"/>
                <a:sym typeface="+mn-ea"/>
              </a:rPr>
              <a:t>深改目标</a:t>
            </a:r>
            <a:r>
              <a:rPr lang="en-US" altLang="zh-CN" sz="2800" b="1">
                <a:solidFill>
                  <a:schemeClr val="accent2"/>
                </a:solidFill>
                <a:latin typeface="黑体" panose="02010609060101010101" pitchFamily="2" charset="-122"/>
                <a:ea typeface="黑体" panose="02010609060101010101" pitchFamily="2" charset="-122"/>
                <a:sym typeface="+mn-ea"/>
              </a:rPr>
              <a:t>】</a:t>
            </a:r>
            <a:endParaRPr lang="zh-CN" altLang="en-US" sz="2800"/>
          </a:p>
        </p:txBody>
      </p:sp>
      <p:sp>
        <p:nvSpPr>
          <p:cNvPr id="9" name="文本框 8"/>
          <p:cNvSpPr txBox="1"/>
          <p:nvPr/>
        </p:nvSpPr>
        <p:spPr>
          <a:xfrm>
            <a:off x="6266180" y="1962150"/>
            <a:ext cx="1982470" cy="521970"/>
          </a:xfrm>
          <a:prstGeom prst="rect">
            <a:avLst/>
          </a:prstGeom>
          <a:noFill/>
        </p:spPr>
        <p:txBody>
          <a:bodyPr wrap="square" rtlCol="0">
            <a:spAutoFit/>
          </a:bodyPr>
          <a:lstStyle/>
          <a:p>
            <a:pPr marL="0" indent="0" algn="ctr">
              <a:buNone/>
            </a:pPr>
            <a:r>
              <a:rPr lang="en-US" altLang="zh-CN" sz="2800" b="1">
                <a:solidFill>
                  <a:schemeClr val="accent2"/>
                </a:solidFill>
                <a:latin typeface="黑体" panose="02010609060101010101" pitchFamily="2" charset="-122"/>
                <a:ea typeface="黑体" panose="02010609060101010101" pitchFamily="2" charset="-122"/>
                <a:sym typeface="+mn-ea"/>
              </a:rPr>
              <a:t>【</a:t>
            </a:r>
            <a:r>
              <a:rPr lang="zh-CN" altLang="en-US" sz="2800" b="1">
                <a:solidFill>
                  <a:schemeClr val="accent2"/>
                </a:solidFill>
                <a:latin typeface="黑体" panose="02010609060101010101" pitchFamily="2" charset="-122"/>
                <a:ea typeface="黑体" panose="02010609060101010101" pitchFamily="2" charset="-122"/>
                <a:sym typeface="+mn-ea"/>
              </a:rPr>
              <a:t>法治目标</a:t>
            </a:r>
            <a:r>
              <a:rPr lang="en-US" altLang="zh-CN" sz="2800" b="1">
                <a:solidFill>
                  <a:schemeClr val="accent2"/>
                </a:solidFill>
                <a:latin typeface="黑体" panose="02010609060101010101" pitchFamily="2" charset="-122"/>
                <a:ea typeface="黑体" panose="02010609060101010101" pitchFamily="2" charset="-122"/>
                <a:sym typeface="+mn-ea"/>
              </a:rPr>
              <a:t>】</a:t>
            </a:r>
            <a:endParaRPr lang="zh-CN" altLang="en-US" sz="2800"/>
          </a:p>
        </p:txBody>
      </p:sp>
      <p:sp>
        <p:nvSpPr>
          <p:cNvPr id="10" name="文本框 9"/>
          <p:cNvSpPr txBox="1"/>
          <p:nvPr/>
        </p:nvSpPr>
        <p:spPr>
          <a:xfrm>
            <a:off x="6266180" y="2905760"/>
            <a:ext cx="1982470" cy="521970"/>
          </a:xfrm>
          <a:prstGeom prst="rect">
            <a:avLst/>
          </a:prstGeom>
          <a:noFill/>
        </p:spPr>
        <p:txBody>
          <a:bodyPr wrap="square" rtlCol="0">
            <a:spAutoFit/>
          </a:bodyPr>
          <a:lstStyle/>
          <a:p>
            <a:pPr marL="0" indent="0" algn="ctr">
              <a:buNone/>
            </a:pPr>
            <a:r>
              <a:rPr lang="en-US" altLang="zh-CN" sz="2800" b="1">
                <a:solidFill>
                  <a:schemeClr val="accent2"/>
                </a:solidFill>
                <a:latin typeface="黑体" panose="02010609060101010101" pitchFamily="2" charset="-122"/>
                <a:ea typeface="黑体" panose="02010609060101010101" pitchFamily="2" charset="-122"/>
                <a:sym typeface="+mn-ea"/>
              </a:rPr>
              <a:t>【</a:t>
            </a:r>
            <a:r>
              <a:rPr lang="zh-CN" altLang="en-US" sz="2800" b="1">
                <a:solidFill>
                  <a:schemeClr val="accent2"/>
                </a:solidFill>
                <a:latin typeface="黑体" panose="02010609060101010101" pitchFamily="2" charset="-122"/>
                <a:ea typeface="黑体" panose="02010609060101010101" pitchFamily="2" charset="-122"/>
                <a:sym typeface="+mn-ea"/>
              </a:rPr>
              <a:t>强军目标</a:t>
            </a:r>
            <a:r>
              <a:rPr lang="en-US" altLang="zh-CN" sz="2800" b="1">
                <a:solidFill>
                  <a:schemeClr val="accent2"/>
                </a:solidFill>
                <a:latin typeface="黑体" panose="02010609060101010101" pitchFamily="2" charset="-122"/>
                <a:ea typeface="黑体" panose="02010609060101010101" pitchFamily="2" charset="-122"/>
                <a:sym typeface="+mn-ea"/>
              </a:rPr>
              <a:t>】</a:t>
            </a:r>
            <a:endParaRPr lang="zh-CN" altLang="en-US" sz="2800"/>
          </a:p>
        </p:txBody>
      </p:sp>
      <p:sp>
        <p:nvSpPr>
          <p:cNvPr id="11" name="文本框 10"/>
          <p:cNvSpPr txBox="1"/>
          <p:nvPr/>
        </p:nvSpPr>
        <p:spPr>
          <a:xfrm>
            <a:off x="6266180" y="3653790"/>
            <a:ext cx="1982470" cy="521970"/>
          </a:xfrm>
          <a:prstGeom prst="rect">
            <a:avLst/>
          </a:prstGeom>
          <a:noFill/>
        </p:spPr>
        <p:txBody>
          <a:bodyPr wrap="square" rtlCol="0">
            <a:spAutoFit/>
          </a:bodyPr>
          <a:lstStyle/>
          <a:p>
            <a:pPr marL="0" indent="0" algn="ctr">
              <a:buNone/>
            </a:pPr>
            <a:r>
              <a:rPr lang="en-US" altLang="zh-CN" sz="2800" b="1">
                <a:solidFill>
                  <a:schemeClr val="accent2"/>
                </a:solidFill>
                <a:latin typeface="黑体" panose="02010609060101010101" pitchFamily="2" charset="-122"/>
                <a:ea typeface="黑体" panose="02010609060101010101" pitchFamily="2" charset="-122"/>
                <a:sym typeface="+mn-ea"/>
              </a:rPr>
              <a:t>【</a:t>
            </a:r>
            <a:r>
              <a:rPr lang="zh-CN" altLang="en-US" sz="2800" b="1">
                <a:solidFill>
                  <a:schemeClr val="accent2"/>
                </a:solidFill>
                <a:latin typeface="黑体" panose="02010609060101010101" pitchFamily="2" charset="-122"/>
                <a:ea typeface="黑体" panose="02010609060101010101" pitchFamily="2" charset="-122"/>
                <a:sym typeface="+mn-ea"/>
              </a:rPr>
              <a:t>外交目标</a:t>
            </a:r>
            <a:r>
              <a:rPr lang="en-US" altLang="zh-CN" sz="2800" b="1">
                <a:solidFill>
                  <a:schemeClr val="accent2"/>
                </a:solidFill>
                <a:latin typeface="黑体" panose="02010609060101010101" pitchFamily="2" charset="-122"/>
                <a:ea typeface="黑体" panose="02010609060101010101" pitchFamily="2" charset="-122"/>
                <a:sym typeface="+mn-ea"/>
              </a:rPr>
              <a:t>】</a:t>
            </a:r>
            <a:endParaRPr lang="zh-CN" altLang="en-US" sz="2800"/>
          </a:p>
        </p:txBody>
      </p:sp>
      <p:sp>
        <p:nvSpPr>
          <p:cNvPr id="12" name="文本框 11"/>
          <p:cNvSpPr txBox="1"/>
          <p:nvPr/>
        </p:nvSpPr>
        <p:spPr>
          <a:xfrm>
            <a:off x="6266180" y="4686300"/>
            <a:ext cx="1982470" cy="521970"/>
          </a:xfrm>
          <a:prstGeom prst="rect">
            <a:avLst/>
          </a:prstGeom>
          <a:noFill/>
        </p:spPr>
        <p:txBody>
          <a:bodyPr wrap="square" rtlCol="0">
            <a:spAutoFit/>
          </a:bodyPr>
          <a:lstStyle/>
          <a:p>
            <a:pPr marL="0" indent="0" algn="ctr">
              <a:buNone/>
            </a:pPr>
            <a:r>
              <a:rPr lang="en-US" altLang="zh-CN" sz="2800" b="1">
                <a:solidFill>
                  <a:schemeClr val="accent2"/>
                </a:solidFill>
                <a:latin typeface="黑体" panose="02010609060101010101" pitchFamily="2" charset="-122"/>
                <a:ea typeface="黑体" panose="02010609060101010101" pitchFamily="2" charset="-122"/>
                <a:sym typeface="+mn-ea"/>
              </a:rPr>
              <a:t>【</a:t>
            </a:r>
            <a:r>
              <a:rPr lang="zh-CN" altLang="en-US" sz="2800" b="1">
                <a:solidFill>
                  <a:schemeClr val="accent2"/>
                </a:solidFill>
                <a:latin typeface="黑体" panose="02010609060101010101" pitchFamily="2" charset="-122"/>
                <a:ea typeface="黑体" panose="02010609060101010101" pitchFamily="2" charset="-122"/>
                <a:sym typeface="+mn-ea"/>
              </a:rPr>
              <a:t>党建目标</a:t>
            </a:r>
            <a:r>
              <a:rPr lang="en-US" altLang="zh-CN" sz="2800" b="1">
                <a:solidFill>
                  <a:schemeClr val="accent2"/>
                </a:solidFill>
                <a:latin typeface="黑体" panose="02010609060101010101" pitchFamily="2" charset="-122"/>
                <a:ea typeface="黑体" panose="02010609060101010101" pitchFamily="2" charset="-122"/>
                <a:sym typeface="+mn-ea"/>
              </a:rPr>
              <a:t>】</a:t>
            </a:r>
            <a:endParaRPr lang="zh-CN"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a:solidFill>
                  <a:schemeClr val="tx1"/>
                </a:solidFill>
                <a:latin typeface="黑体" panose="02010609060101010101" pitchFamily="2" charset="-122"/>
                <a:ea typeface="黑体" panose="02010609060101010101" pitchFamily="2" charset="-122"/>
              </a:rPr>
              <a:t>习近平新时代中国特色社会主义思想明确了什么</a:t>
            </a:r>
            <a:endParaRPr lang="zh-CN" altLang="en-US" sz="2800" b="1">
              <a:solidFill>
                <a:schemeClr val="tx1"/>
              </a:solidFill>
              <a:latin typeface="黑体" panose="02010609060101010101" pitchFamily="2" charset="-122"/>
              <a:ea typeface="黑体" panose="02010609060101010101" pitchFamily="2" charset="-122"/>
            </a:endParaRPr>
          </a:p>
        </p:txBody>
      </p:sp>
      <p:sp>
        <p:nvSpPr>
          <p:cNvPr id="5" name="内容占位符 4"/>
          <p:cNvSpPr>
            <a:spLocks noGrp="1"/>
          </p:cNvSpPr>
          <p:nvPr>
            <p:ph idx="1"/>
          </p:nvPr>
        </p:nvSpPr>
        <p:spPr>
          <a:xfrm>
            <a:off x="0" y="908720"/>
            <a:ext cx="8827770" cy="5826760"/>
          </a:xfrm>
        </p:spPr>
        <p:txBody>
          <a:bodyPr/>
          <a:lstStyle/>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明确坚持和发展中国特色社会主义，</a:t>
            </a:r>
            <a:r>
              <a:rPr lang="zh-CN" altLang="en-US" sz="1800" b="1" i="1" dirty="0">
                <a:solidFill>
                  <a:schemeClr val="accent2"/>
                </a:solidFill>
                <a:latin typeface="宋体" panose="02010600030101010101" pitchFamily="2" charset="-122"/>
                <a:ea typeface="宋体" panose="02010600030101010101" pitchFamily="2" charset="-122"/>
              </a:rPr>
              <a:t>总任务</a:t>
            </a:r>
            <a:r>
              <a:rPr lang="zh-CN" altLang="en-US" sz="1800" b="1" dirty="0">
                <a:latin typeface="宋体" panose="02010600030101010101" pitchFamily="2" charset="-122"/>
                <a:ea typeface="宋体" panose="02010600030101010101" pitchFamily="2" charset="-122"/>
              </a:rPr>
              <a:t>是实现社会主义现代化和中华民族伟大复兴，在全面建成小康社会的基础上，分两步走在本世纪中叶建成富强民主文明和谐美丽的社会主义现代化强国；</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明确新时代我国社会</a:t>
            </a:r>
            <a:r>
              <a:rPr lang="zh-CN" altLang="en-US" sz="1800" b="1" i="1" dirty="0">
                <a:solidFill>
                  <a:schemeClr val="accent2"/>
                </a:solidFill>
                <a:latin typeface="宋体" panose="02010600030101010101" pitchFamily="2" charset="-122"/>
                <a:ea typeface="宋体" panose="02010600030101010101" pitchFamily="2" charset="-122"/>
              </a:rPr>
              <a:t>主要矛盾</a:t>
            </a:r>
            <a:r>
              <a:rPr lang="zh-CN" altLang="en-US" sz="1800" b="1" dirty="0">
                <a:latin typeface="宋体" panose="02010600030101010101" pitchFamily="2" charset="-122"/>
                <a:ea typeface="宋体" panose="02010600030101010101" pitchFamily="2" charset="-122"/>
              </a:rPr>
              <a:t>是人民日益增长的美好生活需要和不平衡不充分的发展之间的矛盾，必须坚持以人民为中心的发展思想，不断促进人的全面发展、全体人民共同富裕；</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solidFill>
                  <a:schemeClr val="accent2"/>
                </a:solidFill>
                <a:latin typeface="宋体" panose="02010600030101010101" pitchFamily="2" charset="-122"/>
                <a:ea typeface="宋体" panose="02010600030101010101" pitchFamily="2" charset="-122"/>
              </a:rPr>
              <a:t>明确中国特色社会主义事业总体布局是“五位一体”、战略布局是“四个全面”，强调坚定道路自信、理论自信、制度自信、文化自信；</a:t>
            </a:r>
            <a:endParaRPr lang="zh-CN" altLang="en-US" sz="1800" b="1" dirty="0">
              <a:solidFill>
                <a:schemeClr val="accent2"/>
              </a:solidFill>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a:t>
            </a:r>
            <a:r>
              <a:rPr lang="zh-CN" altLang="en-US" sz="1800" b="1" i="1" dirty="0">
                <a:solidFill>
                  <a:schemeClr val="accent2"/>
                </a:solidFill>
                <a:latin typeface="宋体" panose="02010600030101010101" pitchFamily="2" charset="-122"/>
                <a:ea typeface="宋体" panose="02010600030101010101" pitchFamily="2" charset="-122"/>
              </a:rPr>
              <a:t>全面深化改革总目标</a:t>
            </a:r>
            <a:r>
              <a:rPr lang="zh-CN" altLang="en-US" sz="1800" b="1" dirty="0">
                <a:latin typeface="宋体" panose="02010600030101010101" pitchFamily="2" charset="-122"/>
                <a:ea typeface="宋体" panose="02010600030101010101" pitchFamily="2" charset="-122"/>
              </a:rPr>
              <a:t>是完善和发展中国特色社会主义制度、推进国家治理体系和治理能力现代化；</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a:t>
            </a:r>
            <a:r>
              <a:rPr lang="zh-CN" altLang="en-US" sz="1800" b="1" i="1" dirty="0">
                <a:solidFill>
                  <a:schemeClr val="accent2"/>
                </a:solidFill>
                <a:latin typeface="宋体" panose="02010600030101010101" pitchFamily="2" charset="-122"/>
                <a:ea typeface="宋体" panose="02010600030101010101" pitchFamily="2" charset="-122"/>
              </a:rPr>
              <a:t>全面推进依法治国总目标</a:t>
            </a:r>
            <a:r>
              <a:rPr lang="zh-CN" altLang="en-US" sz="1800" b="1" dirty="0">
                <a:latin typeface="宋体" panose="02010600030101010101" pitchFamily="2" charset="-122"/>
                <a:ea typeface="宋体" panose="02010600030101010101" pitchFamily="2" charset="-122"/>
              </a:rPr>
              <a:t>是建设中国特色社会主义法治体系、建设社会主义法治国家；</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明确党在新时代的</a:t>
            </a:r>
            <a:r>
              <a:rPr lang="zh-CN" altLang="en-US" sz="1800" b="1" i="1" dirty="0">
                <a:solidFill>
                  <a:schemeClr val="accent2"/>
                </a:solidFill>
                <a:latin typeface="宋体" panose="02010600030101010101" pitchFamily="2" charset="-122"/>
                <a:ea typeface="宋体" panose="02010600030101010101" pitchFamily="2" charset="-122"/>
              </a:rPr>
              <a:t>强军目标</a:t>
            </a:r>
            <a:r>
              <a:rPr lang="zh-CN" altLang="en-US" sz="1800" b="1" dirty="0">
                <a:latin typeface="宋体" panose="02010600030101010101" pitchFamily="2" charset="-122"/>
                <a:ea typeface="宋体" panose="02010600030101010101" pitchFamily="2" charset="-122"/>
              </a:rPr>
              <a:t>是建设一支听党指挥、能打胜仗、作风优良的人民军队，把人民军队建设成为世界一流军队；</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solidFill>
                  <a:schemeClr val="tx1"/>
                </a:solidFill>
                <a:latin typeface="宋体" panose="02010600030101010101" pitchFamily="2" charset="-122"/>
                <a:ea typeface="宋体" panose="02010600030101010101" pitchFamily="2" charset="-122"/>
              </a:rPr>
              <a:t>明确中国特色大国</a:t>
            </a:r>
            <a:r>
              <a:rPr lang="zh-CN" altLang="en-US" sz="1800" b="1" i="1" dirty="0">
                <a:solidFill>
                  <a:srgbClr val="FF0000"/>
                </a:solidFill>
                <a:latin typeface="宋体" panose="02010600030101010101" pitchFamily="2" charset="-122"/>
                <a:ea typeface="宋体" panose="02010600030101010101" pitchFamily="2" charset="-122"/>
              </a:rPr>
              <a:t>外交</a:t>
            </a:r>
            <a:r>
              <a:rPr lang="zh-CN" altLang="en-US" sz="1800" b="1" dirty="0">
                <a:solidFill>
                  <a:schemeClr val="tx1"/>
                </a:solidFill>
                <a:latin typeface="宋体" panose="02010600030101010101" pitchFamily="2" charset="-122"/>
                <a:ea typeface="宋体" panose="02010600030101010101" pitchFamily="2" charset="-122"/>
              </a:rPr>
              <a:t>要推动构建新型国际关系，推动构建人类命运共同体；</a:t>
            </a:r>
            <a:endParaRPr lang="zh-CN" altLang="en-US" sz="1800" b="1" dirty="0">
              <a:solidFill>
                <a:schemeClr val="tx1"/>
              </a:solidFill>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明确中国特色社会主义</a:t>
            </a:r>
            <a:r>
              <a:rPr lang="zh-CN" altLang="en-US" sz="1800" b="1" i="1" dirty="0">
                <a:solidFill>
                  <a:srgbClr val="FF0000"/>
                </a:solidFill>
                <a:latin typeface="宋体" panose="02010600030101010101" pitchFamily="2" charset="-122"/>
                <a:ea typeface="宋体" panose="02010600030101010101" pitchFamily="2" charset="-122"/>
              </a:rPr>
              <a:t>最本质的特征</a:t>
            </a:r>
            <a:r>
              <a:rPr lang="zh-CN" altLang="en-US" sz="1800" b="1" dirty="0">
                <a:latin typeface="宋体" panose="02010600030101010101" pitchFamily="2" charset="-122"/>
                <a:ea typeface="宋体" panose="02010600030101010101" pitchFamily="2" charset="-122"/>
              </a:rPr>
              <a:t>是中国共产党领导，中国特色社会主义制度的</a:t>
            </a:r>
            <a:r>
              <a:rPr lang="zh-CN" altLang="en-US" sz="1800" b="1" i="1" dirty="0">
                <a:solidFill>
                  <a:srgbClr val="FF0000"/>
                </a:solidFill>
                <a:latin typeface="宋体" panose="02010600030101010101" pitchFamily="2" charset="-122"/>
                <a:ea typeface="宋体" panose="02010600030101010101" pitchFamily="2" charset="-122"/>
              </a:rPr>
              <a:t>最大优势</a:t>
            </a:r>
            <a:r>
              <a:rPr lang="zh-CN" altLang="en-US" sz="1800" b="1" dirty="0">
                <a:latin typeface="宋体" panose="02010600030101010101" pitchFamily="2" charset="-122"/>
                <a:ea typeface="宋体" panose="02010600030101010101" pitchFamily="2" charset="-122"/>
              </a:rPr>
              <a:t>是中国共产党领导，</a:t>
            </a:r>
            <a:r>
              <a:rPr lang="zh-CN" altLang="en-US" sz="1800" b="1" dirty="0">
                <a:solidFill>
                  <a:srgbClr val="FF0000"/>
                </a:solidFill>
                <a:latin typeface="宋体" panose="02010600030101010101" pitchFamily="2" charset="-122"/>
                <a:ea typeface="宋体" panose="02010600030101010101" pitchFamily="2" charset="-122"/>
              </a:rPr>
              <a:t>党是最高政治领导力量</a:t>
            </a:r>
            <a:r>
              <a:rPr lang="zh-CN" altLang="en-US" sz="1800" b="1" dirty="0">
                <a:latin typeface="宋体" panose="02010600030101010101" pitchFamily="2" charset="-122"/>
                <a:ea typeface="宋体" panose="02010600030101010101" pitchFamily="2" charset="-122"/>
              </a:rPr>
              <a:t>，</a:t>
            </a:r>
            <a:r>
              <a:rPr lang="zh-CN" altLang="en-US" sz="1800" b="1" dirty="0">
                <a:solidFill>
                  <a:srgbClr val="FF0000"/>
                </a:solidFill>
                <a:latin typeface="宋体" panose="02010600030101010101" pitchFamily="2" charset="-122"/>
                <a:ea typeface="宋体" panose="02010600030101010101" pitchFamily="2" charset="-122"/>
              </a:rPr>
              <a:t>提出新时代党的建设总要求，突出政治建设在党的建设中的重要地位。 </a:t>
            </a:r>
            <a:endParaRPr lang="zh-CN" altLang="en-US" sz="1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5b4f000478339de7811d"/>
          <p:cNvPicPr>
            <a:picLocks noChangeAspect="1"/>
          </p:cNvPicPr>
          <p:nvPr>
            <p:ph idx="1"/>
          </p:nvPr>
        </p:nvPicPr>
        <p:blipFill>
          <a:blip r:embed="rId1"/>
          <a:stretch>
            <a:fillRect/>
          </a:stretch>
        </p:blipFill>
        <p:spPr>
          <a:xfrm>
            <a:off x="4254500" y="3455035"/>
            <a:ext cx="4474845" cy="2971800"/>
          </a:xfrm>
          <a:prstGeom prst="rect">
            <a:avLst/>
          </a:prstGeom>
        </p:spPr>
      </p:pic>
      <p:sp>
        <p:nvSpPr>
          <p:cNvPr id="6" name="文本框 5"/>
          <p:cNvSpPr txBox="1"/>
          <p:nvPr/>
        </p:nvSpPr>
        <p:spPr>
          <a:xfrm>
            <a:off x="321945" y="1390015"/>
            <a:ext cx="3571875" cy="5036820"/>
          </a:xfrm>
          <a:prstGeom prst="rect">
            <a:avLst/>
          </a:prstGeom>
          <a:noFill/>
        </p:spPr>
        <p:txBody>
          <a:bodyPr wrap="square" rtlCol="0">
            <a:spAutoFit/>
          </a:bodyPr>
          <a:p>
            <a:pPr>
              <a:lnSpc>
                <a:spcPct val="120000"/>
              </a:lnSpc>
            </a:pPr>
            <a:endParaRPr lang="zh-CN" altLang="en-US" sz="2400"/>
          </a:p>
          <a:p>
            <a:pPr>
              <a:lnSpc>
                <a:spcPct val="70000"/>
              </a:lnSpc>
            </a:pPr>
            <a:r>
              <a:rPr lang="zh-CN" altLang="en-US" sz="2400"/>
              <a:t>1500多人同时施工</a:t>
            </a:r>
            <a:endParaRPr lang="zh-CN" altLang="en-US" sz="2400"/>
          </a:p>
          <a:p>
            <a:pPr>
              <a:lnSpc>
                <a:spcPct val="70000"/>
              </a:lnSpc>
            </a:pPr>
            <a:endParaRPr lang="zh-CN" altLang="en-US" sz="2400"/>
          </a:p>
          <a:p>
            <a:pPr>
              <a:lnSpc>
                <a:spcPct val="70000"/>
              </a:lnSpc>
            </a:pPr>
            <a:r>
              <a:rPr lang="zh-CN" altLang="en-US" sz="2400"/>
              <a:t>100多台大小机械</a:t>
            </a:r>
            <a:endParaRPr lang="zh-CN" altLang="en-US" sz="2400"/>
          </a:p>
          <a:p>
            <a:pPr>
              <a:lnSpc>
                <a:spcPct val="70000"/>
              </a:lnSpc>
            </a:pPr>
            <a:endParaRPr lang="zh-CN" altLang="en-US" sz="2400"/>
          </a:p>
          <a:p>
            <a:pPr>
              <a:lnSpc>
                <a:spcPct val="70000"/>
              </a:lnSpc>
            </a:pPr>
            <a:r>
              <a:rPr lang="zh-CN" altLang="en-US" sz="2400"/>
              <a:t>1.5公里的作业区间内</a:t>
            </a:r>
            <a:endParaRPr lang="zh-CN" altLang="en-US" sz="2400"/>
          </a:p>
          <a:p>
            <a:pPr>
              <a:lnSpc>
                <a:spcPct val="70000"/>
              </a:lnSpc>
            </a:pPr>
            <a:endParaRPr lang="zh-CN" altLang="en-US" sz="2400"/>
          </a:p>
          <a:p>
            <a:pPr>
              <a:lnSpc>
                <a:spcPct val="70000"/>
              </a:lnSpc>
            </a:pPr>
            <a:r>
              <a:rPr lang="zh-CN" altLang="en-US" sz="2400"/>
              <a:t>4个作业面的同时施工</a:t>
            </a:r>
            <a:endParaRPr lang="zh-CN" altLang="en-US" sz="2400"/>
          </a:p>
          <a:p>
            <a:pPr>
              <a:lnSpc>
                <a:spcPct val="70000"/>
              </a:lnSpc>
            </a:pPr>
            <a:endParaRPr lang="zh-CN" altLang="en-US" sz="2400"/>
          </a:p>
          <a:p>
            <a:pPr>
              <a:lnSpc>
                <a:spcPct val="70000"/>
              </a:lnSpc>
            </a:pPr>
            <a:r>
              <a:rPr lang="zh-CN" altLang="en-US" sz="2400"/>
              <a:t>1年的演练</a:t>
            </a:r>
            <a:endParaRPr lang="zh-CN" altLang="en-US" sz="2400"/>
          </a:p>
          <a:p>
            <a:pPr>
              <a:lnSpc>
                <a:spcPct val="130000"/>
              </a:lnSpc>
            </a:pPr>
            <a:r>
              <a:rPr lang="zh-CN" altLang="en-US" sz="2400"/>
              <a:t>9小时完成</a:t>
            </a:r>
            <a:r>
              <a:rPr lang="zh-CN" altLang="en-US" sz="2400">
                <a:sym typeface="+mn-ea"/>
              </a:rPr>
              <a:t>了道岔拆铺、拢口拨接、信号灯换装、交通监控设备安装等所有作业。</a:t>
            </a:r>
            <a:endParaRPr lang="zh-CN" altLang="en-US" sz="2400"/>
          </a:p>
          <a:p>
            <a:pPr>
              <a:lnSpc>
                <a:spcPct val="70000"/>
              </a:lnSpc>
            </a:pPr>
            <a:endParaRPr lang="zh-CN"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94970" y="176530"/>
            <a:ext cx="8354060" cy="6708775"/>
          </a:xfrm>
          <a:prstGeom prst="rect">
            <a:avLst/>
          </a:prstGeom>
          <a:noFill/>
        </p:spPr>
        <p:txBody>
          <a:bodyPr wrap="square" rtlCol="0">
            <a:spAutoFit/>
          </a:bodyPr>
          <a:p>
            <a:pPr>
              <a:lnSpc>
                <a:spcPct val="120000"/>
              </a:lnSpc>
            </a:pPr>
            <a:r>
              <a:rPr lang="en-US" altLang="zh-CN" sz="2000"/>
              <a:t>“在西方，这要花10年时间来决定预算，然后新政府当选后又被废弃了！然后再用十年时间决定新的预算….”</a:t>
            </a:r>
            <a:endParaRPr lang="en-US" altLang="zh-CN" sz="2000"/>
          </a:p>
          <a:p>
            <a:pPr>
              <a:lnSpc>
                <a:spcPct val="120000"/>
              </a:lnSpc>
            </a:pPr>
            <a:r>
              <a:rPr lang="en-US" altLang="zh-CN" sz="2000"/>
              <a:t>“最近，中国建造了不少于15个飞机场，但我们还在讨论希斯罗的第三条跑道！”</a:t>
            </a:r>
            <a:endParaRPr lang="en-US" altLang="zh-CN" sz="2000"/>
          </a:p>
          <a:p>
            <a:pPr>
              <a:lnSpc>
                <a:spcPct val="120000"/>
              </a:lnSpc>
            </a:pPr>
            <a:r>
              <a:rPr lang="en-US" altLang="zh-CN" sz="2000"/>
              <a:t>“这要在英国谈判就要6个月，更不用说做这项工作了…”</a:t>
            </a:r>
            <a:endParaRPr lang="en-US" altLang="zh-CN" sz="2000"/>
          </a:p>
          <a:p>
            <a:pPr>
              <a:lnSpc>
                <a:spcPct val="120000"/>
              </a:lnSpc>
            </a:pPr>
            <a:r>
              <a:rPr lang="en-US" altLang="zh-CN" sz="2000"/>
              <a:t>“我们开个会的时间，中国人能造个新工程…”</a:t>
            </a:r>
            <a:endParaRPr lang="en-US" altLang="zh-CN" sz="2000"/>
          </a:p>
          <a:p>
            <a:pPr>
              <a:lnSpc>
                <a:spcPct val="120000"/>
              </a:lnSpc>
            </a:pPr>
            <a:r>
              <a:rPr lang="en-US" altLang="zh-CN" sz="2000"/>
              <a:t>“我们补个坑还得两年...”</a:t>
            </a:r>
            <a:endParaRPr lang="en-US" altLang="zh-CN" sz="2000"/>
          </a:p>
          <a:p>
            <a:pPr>
              <a:lnSpc>
                <a:spcPct val="120000"/>
              </a:lnSpc>
            </a:pPr>
            <a:r>
              <a:rPr lang="en-US" altLang="zh-CN" sz="2000"/>
              <a:t>“英国要花9小时来决定项目的名称！”</a:t>
            </a:r>
            <a:endParaRPr lang="en-US" altLang="zh-CN" sz="2000"/>
          </a:p>
          <a:p>
            <a:pPr>
              <a:lnSpc>
                <a:spcPct val="120000"/>
              </a:lnSpc>
            </a:pPr>
            <a:r>
              <a:rPr lang="en-US" altLang="zh-CN" sz="2000"/>
              <a:t>“我们那儿铺一段天然气管道花了96个星期…”</a:t>
            </a:r>
            <a:endParaRPr lang="en-US" altLang="zh-CN" sz="2000"/>
          </a:p>
          <a:p>
            <a:pPr>
              <a:lnSpc>
                <a:spcPct val="120000"/>
              </a:lnSpc>
            </a:pPr>
            <a:r>
              <a:rPr lang="en-US" altLang="zh-CN" sz="2000"/>
              <a:t>“呵呵，底特律地铁花了50年才在市中心修了2英里。”</a:t>
            </a:r>
            <a:endParaRPr lang="en-US" altLang="zh-CN" sz="2000"/>
          </a:p>
          <a:p>
            <a:pPr>
              <a:lnSpc>
                <a:spcPct val="120000"/>
              </a:lnSpc>
            </a:pPr>
            <a:r>
              <a:rPr lang="en-US" altLang="zh-CN" sz="2000"/>
              <a:t>“这要是在加州，至少要用5年时间，花50亿美元。”</a:t>
            </a:r>
            <a:endParaRPr lang="en-US" altLang="zh-CN" sz="2000"/>
          </a:p>
          <a:p>
            <a:pPr>
              <a:lnSpc>
                <a:spcPct val="120000"/>
              </a:lnSpc>
            </a:pPr>
            <a:r>
              <a:rPr lang="en-US" altLang="zh-CN" sz="2000"/>
              <a:t>“试试让美国工会工作这么快？他们的咖啡茶歇时间就长达9小时。”</a:t>
            </a:r>
            <a:endParaRPr lang="en-US" altLang="zh-CN" sz="2000"/>
          </a:p>
          <a:p>
            <a:pPr>
              <a:lnSpc>
                <a:spcPct val="120000"/>
              </a:lnSpc>
            </a:pPr>
            <a:r>
              <a:rPr lang="en-US" altLang="zh-CN" sz="2000"/>
              <a:t>“换成我们搞不好是这样的：9个工人工作了1500小时！！！”</a:t>
            </a:r>
            <a:endParaRPr lang="en-US" altLang="zh-CN" sz="2000"/>
          </a:p>
          <a:p>
            <a:pPr>
              <a:lnSpc>
                <a:spcPct val="120000"/>
              </a:lnSpc>
            </a:pPr>
            <a:r>
              <a:rPr lang="en-US" altLang="zh-CN" sz="2000"/>
              <a:t>“英国铁路部门和工人都来看看好吗!”</a:t>
            </a:r>
            <a:endParaRPr lang="en-US" altLang="zh-CN" sz="2000"/>
          </a:p>
          <a:p>
            <a:pPr>
              <a:lnSpc>
                <a:spcPct val="120000"/>
              </a:lnSpc>
            </a:pPr>
            <a:r>
              <a:rPr lang="en-US" altLang="zh-CN" sz="2000"/>
              <a:t>“拜托把这个发给英国铁路和公路的相关人员吧”。</a:t>
            </a:r>
            <a:endParaRPr lang="en-US" altLang="zh-CN" sz="2000"/>
          </a:p>
          <a:p>
            <a:pPr>
              <a:lnSpc>
                <a:spcPct val="120000"/>
              </a:lnSpc>
            </a:pPr>
            <a:r>
              <a:rPr lang="en-US" altLang="zh-CN" sz="2000"/>
              <a:t>“应该让他们教教英国工人们怎么做到的！”</a:t>
            </a:r>
            <a:endParaRPr lang="en-US" altLang="zh-CN" sz="2000"/>
          </a:p>
          <a:p>
            <a:pPr>
              <a:lnSpc>
                <a:spcPct val="120000"/>
              </a:lnSpc>
            </a:pPr>
            <a:r>
              <a:rPr lang="en-US" altLang="zh-CN" sz="2000"/>
              <a:t>“散了吧散了吧，他们可是修过长城的。”</a:t>
            </a:r>
            <a:endParaRPr lang="en-US" altLang="zh-CN" sz="2000"/>
          </a:p>
          <a:p>
            <a:pPr>
              <a:lnSpc>
                <a:spcPct val="110000"/>
              </a:lnSpc>
            </a:pPr>
            <a:r>
              <a:rPr lang="en-US" altLang="zh-CN" sz="2000"/>
              <a:t>……</a:t>
            </a:r>
            <a:endParaRPr lang="zh-CN" alt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216535"/>
            <a:ext cx="8207375" cy="692150"/>
          </a:xfrm>
        </p:spPr>
        <p:txBody>
          <a:bodyPr/>
          <a:lstStyle/>
          <a:p>
            <a:r>
              <a:rPr lang="zh-CN" altLang="en-US" sz="2800" b="1">
                <a:solidFill>
                  <a:schemeClr val="tx1"/>
                </a:solidFill>
                <a:latin typeface="黑体" panose="02010609060101010101" pitchFamily="2" charset="-122"/>
                <a:ea typeface="黑体" panose="02010609060101010101" pitchFamily="2" charset="-122"/>
              </a:rPr>
              <a:t>习近平新时代中国特色社会主义思想明确了什么</a:t>
            </a:r>
            <a:endParaRPr lang="zh-CN" altLang="en-US" sz="2800" b="1">
              <a:solidFill>
                <a:schemeClr val="tx1"/>
              </a:solidFill>
              <a:latin typeface="黑体" panose="02010609060101010101" pitchFamily="2" charset="-122"/>
              <a:ea typeface="黑体" panose="02010609060101010101" pitchFamily="2" charset="-122"/>
            </a:endParaRPr>
          </a:p>
        </p:txBody>
      </p:sp>
      <p:sp>
        <p:nvSpPr>
          <p:cNvPr id="5" name="内容占位符 4"/>
          <p:cNvSpPr>
            <a:spLocks noGrp="1"/>
          </p:cNvSpPr>
          <p:nvPr>
            <p:ph idx="1"/>
          </p:nvPr>
        </p:nvSpPr>
        <p:spPr>
          <a:xfrm>
            <a:off x="0" y="908720"/>
            <a:ext cx="8827770" cy="5826760"/>
          </a:xfrm>
        </p:spPr>
        <p:txBody>
          <a:bodyPr/>
          <a:lstStyle/>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明确坚持和发展中国特色社会主义，</a:t>
            </a:r>
            <a:r>
              <a:rPr lang="zh-CN" altLang="en-US" sz="1800" b="1" i="1" dirty="0">
                <a:solidFill>
                  <a:schemeClr val="accent2"/>
                </a:solidFill>
                <a:latin typeface="宋体" panose="02010600030101010101" pitchFamily="2" charset="-122"/>
                <a:ea typeface="宋体" panose="02010600030101010101" pitchFamily="2" charset="-122"/>
              </a:rPr>
              <a:t>总任务</a:t>
            </a:r>
            <a:r>
              <a:rPr lang="zh-CN" altLang="en-US" sz="1800" b="1" dirty="0">
                <a:latin typeface="宋体" panose="02010600030101010101" pitchFamily="2" charset="-122"/>
                <a:ea typeface="宋体" panose="02010600030101010101" pitchFamily="2" charset="-122"/>
              </a:rPr>
              <a:t>是实现社会主义现代化和中华民族伟大复兴，在全面建成小康社会的基础上，分两步走在本世纪中叶建成富强民主文明和谐美丽的社会主义现代化强国；</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明确新时代我国社会</a:t>
            </a:r>
            <a:r>
              <a:rPr lang="zh-CN" altLang="en-US" sz="1800" b="1" i="1" dirty="0">
                <a:solidFill>
                  <a:schemeClr val="accent2"/>
                </a:solidFill>
                <a:latin typeface="宋体" panose="02010600030101010101" pitchFamily="2" charset="-122"/>
                <a:ea typeface="宋体" panose="02010600030101010101" pitchFamily="2" charset="-122"/>
              </a:rPr>
              <a:t>主要矛盾</a:t>
            </a:r>
            <a:r>
              <a:rPr lang="zh-CN" altLang="en-US" sz="1800" b="1" dirty="0">
                <a:latin typeface="宋体" panose="02010600030101010101" pitchFamily="2" charset="-122"/>
                <a:ea typeface="宋体" panose="02010600030101010101" pitchFamily="2" charset="-122"/>
              </a:rPr>
              <a:t>是人民日益增长的美好生活需要和不平衡不充分的发展之间的矛盾，必须坚持以人民为中心的发展思想，不断促进人的全面发展、全体人民共同富裕；</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solidFill>
                  <a:schemeClr val="accent2"/>
                </a:solidFill>
                <a:latin typeface="宋体" panose="02010600030101010101" pitchFamily="2" charset="-122"/>
                <a:ea typeface="宋体" panose="02010600030101010101" pitchFamily="2" charset="-122"/>
              </a:rPr>
              <a:t>明确中国特色社会主义事业总体布局是“五位一体”、战略布局是“四个全面”，强调坚定道路自信、理论自信、制度自信、文化自信；</a:t>
            </a:r>
            <a:endParaRPr lang="zh-CN" altLang="en-US" sz="1800" b="1" dirty="0">
              <a:solidFill>
                <a:schemeClr val="accent2"/>
              </a:solidFill>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a:t>
            </a:r>
            <a:r>
              <a:rPr lang="zh-CN" altLang="en-US" sz="1800" b="1" i="1" dirty="0">
                <a:solidFill>
                  <a:schemeClr val="accent2"/>
                </a:solidFill>
                <a:latin typeface="宋体" panose="02010600030101010101" pitchFamily="2" charset="-122"/>
                <a:ea typeface="宋体" panose="02010600030101010101" pitchFamily="2" charset="-122"/>
              </a:rPr>
              <a:t>全面深化改革总目标</a:t>
            </a:r>
            <a:r>
              <a:rPr lang="zh-CN" altLang="en-US" sz="1800" b="1" dirty="0">
                <a:latin typeface="宋体" panose="02010600030101010101" pitchFamily="2" charset="-122"/>
                <a:ea typeface="宋体" panose="02010600030101010101" pitchFamily="2" charset="-122"/>
              </a:rPr>
              <a:t>是完善和发展中国特色社会主义制度、推进国家治理体系和治理能力现代化；</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a:t>
            </a:r>
            <a:r>
              <a:rPr lang="zh-CN" altLang="en-US" sz="1800" b="1" i="1" dirty="0">
                <a:solidFill>
                  <a:schemeClr val="accent2"/>
                </a:solidFill>
                <a:latin typeface="宋体" panose="02010600030101010101" pitchFamily="2" charset="-122"/>
                <a:ea typeface="宋体" panose="02010600030101010101" pitchFamily="2" charset="-122"/>
              </a:rPr>
              <a:t>全面推进依法治国总目标</a:t>
            </a:r>
            <a:r>
              <a:rPr lang="zh-CN" altLang="en-US" sz="1800" b="1" dirty="0">
                <a:latin typeface="宋体" panose="02010600030101010101" pitchFamily="2" charset="-122"/>
                <a:ea typeface="宋体" panose="02010600030101010101" pitchFamily="2" charset="-122"/>
              </a:rPr>
              <a:t>是建设中国特色社会主义法治体系、建设社会主义法治国家；</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明确党在新时代的</a:t>
            </a:r>
            <a:r>
              <a:rPr lang="zh-CN" altLang="en-US" sz="1800" b="1" i="1" dirty="0">
                <a:solidFill>
                  <a:schemeClr val="accent2"/>
                </a:solidFill>
                <a:latin typeface="宋体" panose="02010600030101010101" pitchFamily="2" charset="-122"/>
                <a:ea typeface="宋体" panose="02010600030101010101" pitchFamily="2" charset="-122"/>
              </a:rPr>
              <a:t>强军目标</a:t>
            </a:r>
            <a:r>
              <a:rPr lang="zh-CN" altLang="en-US" sz="1800" b="1" dirty="0">
                <a:latin typeface="宋体" panose="02010600030101010101" pitchFamily="2" charset="-122"/>
                <a:ea typeface="宋体" panose="02010600030101010101" pitchFamily="2" charset="-122"/>
              </a:rPr>
              <a:t>是建设一支听党指挥、能打胜仗、作风优良的人民军队，把人民军队建设成为世界一流军队；</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solidFill>
                  <a:schemeClr val="tx1"/>
                </a:solidFill>
                <a:latin typeface="宋体" panose="02010600030101010101" pitchFamily="2" charset="-122"/>
                <a:ea typeface="宋体" panose="02010600030101010101" pitchFamily="2" charset="-122"/>
              </a:rPr>
              <a:t>明确中国特色大国</a:t>
            </a:r>
            <a:r>
              <a:rPr lang="zh-CN" altLang="en-US" sz="1800" b="1" i="1" dirty="0">
                <a:solidFill>
                  <a:srgbClr val="FF0000"/>
                </a:solidFill>
                <a:latin typeface="宋体" panose="02010600030101010101" pitchFamily="2" charset="-122"/>
                <a:ea typeface="宋体" panose="02010600030101010101" pitchFamily="2" charset="-122"/>
              </a:rPr>
              <a:t>外交</a:t>
            </a:r>
            <a:r>
              <a:rPr lang="zh-CN" altLang="en-US" sz="1800" b="1" dirty="0">
                <a:solidFill>
                  <a:schemeClr val="tx1"/>
                </a:solidFill>
                <a:latin typeface="宋体" panose="02010600030101010101" pitchFamily="2" charset="-122"/>
                <a:ea typeface="宋体" panose="02010600030101010101" pitchFamily="2" charset="-122"/>
              </a:rPr>
              <a:t>要推动构建新型国际关系，推动构建人类命运共同体；</a:t>
            </a:r>
            <a:endParaRPr lang="zh-CN" altLang="en-US" sz="1800" b="1" dirty="0">
              <a:solidFill>
                <a:schemeClr val="tx1"/>
              </a:solidFill>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明确中国特色社会主义</a:t>
            </a:r>
            <a:r>
              <a:rPr lang="zh-CN" altLang="en-US" sz="1800" b="1" i="1" dirty="0">
                <a:solidFill>
                  <a:srgbClr val="FF0000"/>
                </a:solidFill>
                <a:latin typeface="宋体" panose="02010600030101010101" pitchFamily="2" charset="-122"/>
                <a:ea typeface="宋体" panose="02010600030101010101" pitchFamily="2" charset="-122"/>
              </a:rPr>
              <a:t>最本质的特征</a:t>
            </a:r>
            <a:r>
              <a:rPr lang="zh-CN" altLang="en-US" sz="1800" b="1" dirty="0">
                <a:latin typeface="宋体" panose="02010600030101010101" pitchFamily="2" charset="-122"/>
                <a:ea typeface="宋体" panose="02010600030101010101" pitchFamily="2" charset="-122"/>
              </a:rPr>
              <a:t>是中国共产党领导，中国特色社会主义制度的</a:t>
            </a:r>
            <a:r>
              <a:rPr lang="zh-CN" altLang="en-US" sz="1800" b="1" i="1" dirty="0">
                <a:solidFill>
                  <a:srgbClr val="FF0000"/>
                </a:solidFill>
                <a:latin typeface="宋体" panose="02010600030101010101" pitchFamily="2" charset="-122"/>
                <a:ea typeface="宋体" panose="02010600030101010101" pitchFamily="2" charset="-122"/>
              </a:rPr>
              <a:t>最大优势</a:t>
            </a:r>
            <a:r>
              <a:rPr lang="zh-CN" altLang="en-US" sz="1800" b="1" dirty="0">
                <a:latin typeface="宋体" panose="02010600030101010101" pitchFamily="2" charset="-122"/>
                <a:ea typeface="宋体" panose="02010600030101010101" pitchFamily="2" charset="-122"/>
              </a:rPr>
              <a:t>是中国共产党领导，</a:t>
            </a:r>
            <a:r>
              <a:rPr lang="zh-CN" altLang="en-US" sz="1800" b="1" dirty="0">
                <a:solidFill>
                  <a:srgbClr val="FF0000"/>
                </a:solidFill>
                <a:latin typeface="宋体" panose="02010600030101010101" pitchFamily="2" charset="-122"/>
                <a:ea typeface="宋体" panose="02010600030101010101" pitchFamily="2" charset="-122"/>
              </a:rPr>
              <a:t>党是最高政治领导力量</a:t>
            </a:r>
            <a:r>
              <a:rPr lang="zh-CN" altLang="en-US" sz="1800" b="1" dirty="0">
                <a:latin typeface="宋体" panose="02010600030101010101" pitchFamily="2" charset="-122"/>
                <a:ea typeface="宋体" panose="02010600030101010101" pitchFamily="2" charset="-122"/>
              </a:rPr>
              <a:t>，</a:t>
            </a:r>
            <a:r>
              <a:rPr lang="zh-CN" altLang="en-US" sz="1800" b="1" dirty="0">
                <a:solidFill>
                  <a:srgbClr val="FF0000"/>
                </a:solidFill>
                <a:latin typeface="宋体" panose="02010600030101010101" pitchFamily="2" charset="-122"/>
                <a:ea typeface="宋体" panose="02010600030101010101" pitchFamily="2" charset="-122"/>
              </a:rPr>
              <a:t>提出新时代党的建设总要求，突出政治建设在党的建设中的重要地位。 </a:t>
            </a:r>
            <a:endParaRPr lang="zh-CN" altLang="en-US" sz="1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710" y="1714500"/>
            <a:ext cx="8201660" cy="5015865"/>
          </a:xfrm>
          <a:prstGeom prst="rect">
            <a:avLst/>
          </a:prstGeom>
          <a:noFill/>
          <a:ln w="38100">
            <a:solidFill>
              <a:schemeClr val="tx1"/>
            </a:solidFill>
          </a:ln>
        </p:spPr>
        <p:txBody>
          <a:bodyPr wrap="square" rtlCol="0">
            <a:spAutoFit/>
          </a:bodyPr>
          <a:lstStyle/>
          <a:p>
            <a:pPr>
              <a:lnSpc>
                <a:spcPct val="200000"/>
              </a:lnSpc>
            </a:pPr>
            <a:r>
              <a:rPr lang="zh-CN" altLang="en-US" sz="3200" b="1" dirty="0">
                <a:solidFill>
                  <a:srgbClr val="002060"/>
                </a:solidFill>
                <a:latin typeface="黑体" panose="02010609060101010101" pitchFamily="2" charset="-122"/>
                <a:ea typeface="黑体" panose="02010609060101010101" pitchFamily="2" charset="-122"/>
              </a:rPr>
              <a:t>一、新时代中国特色社会主义的</a:t>
            </a:r>
            <a:r>
              <a:rPr lang="zh-CN" altLang="en-US" sz="3200" b="1" dirty="0">
                <a:solidFill>
                  <a:srgbClr val="FF0000"/>
                </a:solidFill>
                <a:latin typeface="黑体" panose="02010609060101010101" pitchFamily="2" charset="-122"/>
                <a:ea typeface="黑体" panose="02010609060101010101" pitchFamily="2" charset="-122"/>
              </a:rPr>
              <a:t>深刻变革</a:t>
            </a:r>
            <a:endParaRPr lang="zh-CN" altLang="en-US" sz="3200" b="1" dirty="0">
              <a:solidFill>
                <a:srgbClr val="FF0000"/>
              </a:solidFill>
              <a:latin typeface="黑体" panose="02010609060101010101" pitchFamily="2" charset="-122"/>
              <a:ea typeface="黑体" panose="02010609060101010101" pitchFamily="2" charset="-122"/>
            </a:endParaRPr>
          </a:p>
          <a:p>
            <a:pPr>
              <a:lnSpc>
                <a:spcPct val="200000"/>
              </a:lnSpc>
            </a:pPr>
            <a:r>
              <a:rPr lang="zh-CN" altLang="en-US" sz="3200" b="1" dirty="0">
                <a:solidFill>
                  <a:srgbClr val="002060"/>
                </a:solidFill>
                <a:latin typeface="黑体" panose="02010609060101010101" pitchFamily="2" charset="-122"/>
                <a:ea typeface="黑体" panose="02010609060101010101" pitchFamily="2" charset="-122"/>
              </a:rPr>
              <a:t>二、新时代中国特色社会主义的</a:t>
            </a:r>
            <a:r>
              <a:rPr lang="zh-CN" altLang="en-US" sz="3200" b="1" dirty="0">
                <a:solidFill>
                  <a:srgbClr val="FF0000"/>
                </a:solidFill>
                <a:latin typeface="黑体" panose="02010609060101010101" pitchFamily="2" charset="-122"/>
                <a:ea typeface="黑体" panose="02010609060101010101" pitchFamily="2" charset="-122"/>
              </a:rPr>
              <a:t>理论指导</a:t>
            </a:r>
            <a:endParaRPr lang="zh-CN" altLang="en-US" sz="3200" b="1" dirty="0">
              <a:solidFill>
                <a:srgbClr val="FF0000"/>
              </a:solidFill>
              <a:latin typeface="黑体" panose="02010609060101010101" pitchFamily="2" charset="-122"/>
              <a:ea typeface="黑体" panose="02010609060101010101" pitchFamily="2" charset="-122"/>
            </a:endParaRPr>
          </a:p>
          <a:p>
            <a:pPr>
              <a:lnSpc>
                <a:spcPct val="200000"/>
              </a:lnSpc>
            </a:pPr>
            <a:r>
              <a:rPr lang="zh-CN" altLang="en-US" sz="3200" b="1" dirty="0">
                <a:solidFill>
                  <a:srgbClr val="002060"/>
                </a:solidFill>
                <a:latin typeface="黑体" panose="02010609060101010101" pitchFamily="2" charset="-122"/>
                <a:ea typeface="黑体" panose="02010609060101010101" pitchFamily="2" charset="-122"/>
              </a:rPr>
              <a:t>三、新时代中国特色社会主义的</a:t>
            </a:r>
            <a:r>
              <a:rPr lang="zh-CN" altLang="en-US" sz="3200" b="1" dirty="0">
                <a:solidFill>
                  <a:srgbClr val="FF0000"/>
                </a:solidFill>
                <a:latin typeface="黑体" panose="02010609060101010101" pitchFamily="2" charset="-122"/>
                <a:ea typeface="黑体" panose="02010609060101010101" pitchFamily="2" charset="-122"/>
              </a:rPr>
              <a:t>基本方略</a:t>
            </a:r>
            <a:endParaRPr lang="zh-CN" altLang="en-US" sz="3200" b="1" dirty="0">
              <a:solidFill>
                <a:srgbClr val="FF0000"/>
              </a:solidFill>
              <a:latin typeface="黑体" panose="02010609060101010101" pitchFamily="2" charset="-122"/>
              <a:ea typeface="黑体" panose="02010609060101010101" pitchFamily="2" charset="-122"/>
            </a:endParaRPr>
          </a:p>
          <a:p>
            <a:pPr>
              <a:lnSpc>
                <a:spcPct val="200000"/>
              </a:lnSpc>
            </a:pPr>
            <a:r>
              <a:rPr lang="zh-CN" altLang="en-US" sz="3200" b="1" dirty="0">
                <a:solidFill>
                  <a:srgbClr val="002060"/>
                </a:solidFill>
                <a:latin typeface="黑体" panose="02010609060101010101" pitchFamily="2" charset="-122"/>
                <a:ea typeface="黑体" panose="02010609060101010101" pitchFamily="2" charset="-122"/>
                <a:sym typeface="+mn-ea"/>
              </a:rPr>
              <a:t>四、新时代中国特色社会主义的</a:t>
            </a:r>
            <a:r>
              <a:rPr lang="zh-CN" altLang="en-US" sz="3200" b="1" dirty="0">
                <a:solidFill>
                  <a:srgbClr val="FF0000"/>
                </a:solidFill>
                <a:latin typeface="黑体" panose="02010609060101010101" pitchFamily="2" charset="-122"/>
                <a:ea typeface="黑体" panose="02010609060101010101" pitchFamily="2" charset="-122"/>
                <a:sym typeface="+mn-ea"/>
              </a:rPr>
              <a:t>重大</a:t>
            </a:r>
            <a:r>
              <a:rPr lang="zh-CN" altLang="zh-CN" sz="3200" b="1" dirty="0">
                <a:solidFill>
                  <a:srgbClr val="FF0000"/>
                </a:solidFill>
                <a:latin typeface="黑体" panose="02010609060101010101" pitchFamily="2" charset="-122"/>
                <a:ea typeface="黑体" panose="02010609060101010101" pitchFamily="2" charset="-122"/>
              </a:rPr>
              <a:t>意义</a:t>
            </a:r>
            <a:endParaRPr lang="zh-CN" altLang="zh-CN" sz="3200" b="1" dirty="0">
              <a:solidFill>
                <a:srgbClr val="FF0000"/>
              </a:solidFill>
              <a:latin typeface="黑体" panose="02010609060101010101" pitchFamily="2" charset="-122"/>
              <a:ea typeface="黑体" panose="02010609060101010101" pitchFamily="2" charset="-122"/>
            </a:endParaRPr>
          </a:p>
          <a:p>
            <a:pPr>
              <a:lnSpc>
                <a:spcPct val="200000"/>
              </a:lnSpc>
            </a:pPr>
            <a:endParaRPr lang="zh-CN" altLang="en-US" sz="3200" b="1" dirty="0">
              <a:solidFill>
                <a:srgbClr val="002060"/>
              </a:solidFill>
              <a:latin typeface="黑体" panose="02010609060101010101" pitchFamily="2" charset="-122"/>
              <a:ea typeface="黑体" panose="02010609060101010101" pitchFamily="2" charset="-122"/>
            </a:endParaRPr>
          </a:p>
        </p:txBody>
      </p:sp>
      <p:sp>
        <p:nvSpPr>
          <p:cNvPr id="3" name="TextBox 2"/>
          <p:cNvSpPr txBox="1"/>
          <p:nvPr/>
        </p:nvSpPr>
        <p:spPr>
          <a:xfrm>
            <a:off x="3286116" y="214290"/>
            <a:ext cx="1752403" cy="646331"/>
          </a:xfrm>
          <a:prstGeom prst="rect">
            <a:avLst/>
          </a:prstGeom>
          <a:noFill/>
        </p:spPr>
        <p:txBody>
          <a:bodyPr wrap="none" rtlCol="0">
            <a:spAutoFit/>
          </a:bodyPr>
          <a:lstStyle/>
          <a:p>
            <a:r>
              <a:rPr lang="zh-CN" altLang="en-US" sz="3600" b="1" dirty="0">
                <a:solidFill>
                  <a:srgbClr val="C00000"/>
                </a:solidFill>
              </a:rPr>
              <a:t> </a:t>
            </a:r>
            <a:r>
              <a:rPr lang="zh-CN" altLang="en-US" sz="3600" b="1" dirty="0"/>
              <a:t>目    录</a:t>
            </a:r>
            <a:endParaRPr lang="zh-CN" altLang="en-US" sz="3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115" y="960755"/>
            <a:ext cx="8968740" cy="4937125"/>
          </a:xfrm>
        </p:spPr>
        <p:txBody>
          <a:bodyPr/>
          <a:lstStyle/>
          <a:p>
            <a:pPr marL="0" indent="0">
              <a:lnSpc>
                <a:spcPct val="130000"/>
              </a:lnSpc>
              <a:buNone/>
            </a:pPr>
            <a:r>
              <a:rPr lang="en-US" altLang="zh-CN" sz="2800" b="1">
                <a:latin typeface="黑体" panose="02010609060101010101" pitchFamily="2" charset="-122"/>
                <a:ea typeface="黑体" panose="02010609060101010101" pitchFamily="2" charset="-122"/>
              </a:rPr>
              <a:t>    </a:t>
            </a:r>
            <a:r>
              <a:rPr lang="zh-CN" altLang="en-US" sz="2800" b="1">
                <a:latin typeface="黑体" panose="02010609060101010101" pitchFamily="2" charset="-122"/>
                <a:ea typeface="黑体" panose="02010609060101010101" pitchFamily="2" charset="-122"/>
              </a:rPr>
              <a:t>国家治理体系和治理能力，是一个国家制度和制度执行能力的集中体现。如果说</a:t>
            </a:r>
            <a:r>
              <a:rPr lang="zh-CN" altLang="en-US" sz="2800" b="1">
                <a:solidFill>
                  <a:srgbClr val="FF0000"/>
                </a:solidFill>
                <a:latin typeface="黑体" panose="02010609060101010101" pitchFamily="2" charset="-122"/>
                <a:ea typeface="黑体" panose="02010609060101010101" pitchFamily="2" charset="-122"/>
              </a:rPr>
              <a:t>国家治理体系</a:t>
            </a:r>
            <a:r>
              <a:rPr lang="zh-CN" altLang="en-US" sz="2800" b="1">
                <a:latin typeface="黑体" panose="02010609060101010101" pitchFamily="2" charset="-122"/>
                <a:ea typeface="黑体" panose="02010609060101010101" pitchFamily="2" charset="-122"/>
              </a:rPr>
              <a:t>是在党领导下管理国家的</a:t>
            </a:r>
            <a:r>
              <a:rPr lang="zh-CN" altLang="en-US" sz="2800" b="1">
                <a:solidFill>
                  <a:srgbClr val="FF0000"/>
                </a:solidFill>
                <a:latin typeface="黑体" panose="02010609060101010101" pitchFamily="2" charset="-122"/>
                <a:ea typeface="黑体" panose="02010609060101010101" pitchFamily="2" charset="-122"/>
              </a:rPr>
              <a:t>制度体系</a:t>
            </a:r>
            <a:r>
              <a:rPr lang="zh-CN" altLang="en-US" sz="2800" b="1">
                <a:latin typeface="黑体" panose="02010609060101010101" pitchFamily="2" charset="-122"/>
                <a:ea typeface="黑体" panose="02010609060101010101" pitchFamily="2" charset="-122"/>
              </a:rPr>
              <a:t>，包括经济、政治、文化、社会、生态文明和党的建设等各领域的体制机制、法律法规安排，是一整套紧密相连、相互协调的国家制度；那么，</a:t>
            </a:r>
            <a:r>
              <a:rPr lang="zh-CN" altLang="en-US" sz="2800" b="1">
                <a:solidFill>
                  <a:srgbClr val="FF0000"/>
                </a:solidFill>
                <a:latin typeface="黑体" panose="02010609060101010101" pitchFamily="2" charset="-122"/>
                <a:ea typeface="黑体" panose="02010609060101010101" pitchFamily="2" charset="-122"/>
              </a:rPr>
              <a:t>国家治理能力</a:t>
            </a:r>
            <a:r>
              <a:rPr lang="zh-CN" altLang="en-US" sz="2800" b="1">
                <a:latin typeface="黑体" panose="02010609060101010101" pitchFamily="2" charset="-122"/>
                <a:ea typeface="黑体" panose="02010609060101010101" pitchFamily="2" charset="-122"/>
              </a:rPr>
              <a:t>就是运用国家制度管理社会各方面事务的能力，包括改革发展稳定、内政外交国防、治党治国治军等各个方面。这二者是一个有机统一的整体，是相辅相成的，治理体系搭建好了，治理能力才能提高；治理能力提高了，治理体系才能充分发挥效能。</a:t>
            </a:r>
            <a:endParaRPr lang="zh-CN" altLang="en-US" sz="2800" b="1">
              <a:latin typeface="黑体" panose="02010609060101010101" pitchFamily="2" charset="-122"/>
              <a:ea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a:solidFill>
                  <a:schemeClr val="tx1"/>
                </a:solidFill>
                <a:latin typeface="黑体" panose="02010609060101010101" pitchFamily="2" charset="-122"/>
                <a:ea typeface="黑体" panose="02010609060101010101" pitchFamily="2" charset="-122"/>
              </a:rPr>
              <a:t>习近平新时代中国特色社会主义思想明确了什么</a:t>
            </a:r>
            <a:endParaRPr lang="zh-CN" altLang="en-US" sz="2800" b="1">
              <a:solidFill>
                <a:schemeClr val="tx1"/>
              </a:solidFill>
              <a:latin typeface="黑体" panose="02010609060101010101" pitchFamily="2" charset="-122"/>
              <a:ea typeface="黑体" panose="02010609060101010101" pitchFamily="2" charset="-122"/>
            </a:endParaRPr>
          </a:p>
        </p:txBody>
      </p:sp>
      <p:sp>
        <p:nvSpPr>
          <p:cNvPr id="5" name="内容占位符 4"/>
          <p:cNvSpPr>
            <a:spLocks noGrp="1"/>
          </p:cNvSpPr>
          <p:nvPr>
            <p:ph idx="1"/>
          </p:nvPr>
        </p:nvSpPr>
        <p:spPr>
          <a:xfrm>
            <a:off x="0" y="908720"/>
            <a:ext cx="8827770" cy="5826760"/>
          </a:xfrm>
        </p:spPr>
        <p:txBody>
          <a:bodyPr/>
          <a:lstStyle/>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明确坚持和发展中国特色社会主义，</a:t>
            </a:r>
            <a:r>
              <a:rPr lang="zh-CN" altLang="en-US" sz="1800" b="1" i="1" dirty="0">
                <a:solidFill>
                  <a:schemeClr val="accent2"/>
                </a:solidFill>
                <a:latin typeface="宋体" panose="02010600030101010101" pitchFamily="2" charset="-122"/>
                <a:ea typeface="宋体" panose="02010600030101010101" pitchFamily="2" charset="-122"/>
              </a:rPr>
              <a:t>总任务</a:t>
            </a:r>
            <a:r>
              <a:rPr lang="zh-CN" altLang="en-US" sz="1800" b="1" dirty="0">
                <a:latin typeface="宋体" panose="02010600030101010101" pitchFamily="2" charset="-122"/>
                <a:ea typeface="宋体" panose="02010600030101010101" pitchFamily="2" charset="-122"/>
              </a:rPr>
              <a:t>是实现社会主义现代化和中华民族伟大复兴，在全面建成小康社会的基础上，分两步走在本世纪中叶建成富强民主文明和谐美丽的社会主义现代化强国；</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明确新时代我国社会</a:t>
            </a:r>
            <a:r>
              <a:rPr lang="zh-CN" altLang="en-US" sz="1800" b="1" i="1" dirty="0">
                <a:solidFill>
                  <a:schemeClr val="accent2"/>
                </a:solidFill>
                <a:latin typeface="宋体" panose="02010600030101010101" pitchFamily="2" charset="-122"/>
                <a:ea typeface="宋体" panose="02010600030101010101" pitchFamily="2" charset="-122"/>
              </a:rPr>
              <a:t>主要矛盾</a:t>
            </a:r>
            <a:r>
              <a:rPr lang="zh-CN" altLang="en-US" sz="1800" b="1" dirty="0">
                <a:latin typeface="宋体" panose="02010600030101010101" pitchFamily="2" charset="-122"/>
                <a:ea typeface="宋体" panose="02010600030101010101" pitchFamily="2" charset="-122"/>
              </a:rPr>
              <a:t>是人民日益增长的美好生活需要和不平衡不充分的发展之间的矛盾，必须坚持以人民为中心的发展思想，不断促进人的全面发展、全体人民共同富裕；</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solidFill>
                  <a:schemeClr val="accent2"/>
                </a:solidFill>
                <a:latin typeface="宋体" panose="02010600030101010101" pitchFamily="2" charset="-122"/>
                <a:ea typeface="宋体" panose="02010600030101010101" pitchFamily="2" charset="-122"/>
              </a:rPr>
              <a:t>明确中国特色社会主义事业总体布局是“五位一体”、战略布局是“四个全面”，强调坚定道路自信、理论自信、制度自信、文化自信；</a:t>
            </a:r>
            <a:endParaRPr lang="zh-CN" altLang="en-US" sz="1800" b="1" dirty="0">
              <a:solidFill>
                <a:schemeClr val="accent2"/>
              </a:solidFill>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a:t>
            </a:r>
            <a:r>
              <a:rPr lang="zh-CN" altLang="en-US" sz="1800" b="1" i="1" dirty="0">
                <a:solidFill>
                  <a:schemeClr val="accent2"/>
                </a:solidFill>
                <a:latin typeface="宋体" panose="02010600030101010101" pitchFamily="2" charset="-122"/>
                <a:ea typeface="宋体" panose="02010600030101010101" pitchFamily="2" charset="-122"/>
              </a:rPr>
              <a:t>全面深化改革总目标</a:t>
            </a:r>
            <a:r>
              <a:rPr lang="zh-CN" altLang="en-US" sz="1800" b="1" dirty="0">
                <a:latin typeface="宋体" panose="02010600030101010101" pitchFamily="2" charset="-122"/>
                <a:ea typeface="宋体" panose="02010600030101010101" pitchFamily="2" charset="-122"/>
              </a:rPr>
              <a:t>是完善和发展中国特色社会主义制度、推进国家治理体系和治理能力现代化；</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a:t>
            </a:r>
            <a:r>
              <a:rPr lang="zh-CN" altLang="en-US" sz="1800" b="1" i="1" dirty="0">
                <a:solidFill>
                  <a:schemeClr val="accent2"/>
                </a:solidFill>
                <a:latin typeface="宋体" panose="02010600030101010101" pitchFamily="2" charset="-122"/>
                <a:ea typeface="宋体" panose="02010600030101010101" pitchFamily="2" charset="-122"/>
              </a:rPr>
              <a:t>全面推进依法治国总目标</a:t>
            </a:r>
            <a:r>
              <a:rPr lang="zh-CN" altLang="en-US" sz="1800" b="1" dirty="0">
                <a:latin typeface="宋体" panose="02010600030101010101" pitchFamily="2" charset="-122"/>
                <a:ea typeface="宋体" panose="02010600030101010101" pitchFamily="2" charset="-122"/>
              </a:rPr>
              <a:t>是建设中国特色社会主义法治体系、建设社会主义法治国家；</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明确党在新时代的</a:t>
            </a:r>
            <a:r>
              <a:rPr lang="zh-CN" altLang="en-US" sz="1800" b="1" i="1" dirty="0">
                <a:solidFill>
                  <a:schemeClr val="accent2"/>
                </a:solidFill>
                <a:latin typeface="宋体" panose="02010600030101010101" pitchFamily="2" charset="-122"/>
                <a:ea typeface="宋体" panose="02010600030101010101" pitchFamily="2" charset="-122"/>
              </a:rPr>
              <a:t>强军目标</a:t>
            </a:r>
            <a:r>
              <a:rPr lang="zh-CN" altLang="en-US" sz="1800" b="1" dirty="0">
                <a:latin typeface="宋体" panose="02010600030101010101" pitchFamily="2" charset="-122"/>
                <a:ea typeface="宋体" panose="02010600030101010101" pitchFamily="2" charset="-122"/>
              </a:rPr>
              <a:t>是建设一支听党指挥、能打胜仗、作风优良的人民军队，把人民军队建设成为世界一流军队；</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solidFill>
                  <a:schemeClr val="tx1"/>
                </a:solidFill>
                <a:latin typeface="宋体" panose="02010600030101010101" pitchFamily="2" charset="-122"/>
                <a:ea typeface="宋体" panose="02010600030101010101" pitchFamily="2" charset="-122"/>
              </a:rPr>
              <a:t>明确中国特色大国</a:t>
            </a:r>
            <a:r>
              <a:rPr lang="zh-CN" altLang="en-US" sz="1800" b="1" i="1" dirty="0">
                <a:solidFill>
                  <a:srgbClr val="FF0000"/>
                </a:solidFill>
                <a:latin typeface="宋体" panose="02010600030101010101" pitchFamily="2" charset="-122"/>
                <a:ea typeface="宋体" panose="02010600030101010101" pitchFamily="2" charset="-122"/>
              </a:rPr>
              <a:t>外交</a:t>
            </a:r>
            <a:r>
              <a:rPr lang="zh-CN" altLang="en-US" sz="1800" b="1" dirty="0">
                <a:solidFill>
                  <a:schemeClr val="tx1"/>
                </a:solidFill>
                <a:latin typeface="宋体" panose="02010600030101010101" pitchFamily="2" charset="-122"/>
                <a:ea typeface="宋体" panose="02010600030101010101" pitchFamily="2" charset="-122"/>
              </a:rPr>
              <a:t>要推动构建新型国际关系，推动构建人类命运共同体；</a:t>
            </a:r>
            <a:endParaRPr lang="zh-CN" altLang="en-US" sz="1800" b="1" dirty="0">
              <a:solidFill>
                <a:schemeClr val="tx1"/>
              </a:solidFill>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明确中国特色社会主义</a:t>
            </a:r>
            <a:r>
              <a:rPr lang="zh-CN" altLang="en-US" sz="1800" b="1" i="1" dirty="0">
                <a:solidFill>
                  <a:srgbClr val="FF0000"/>
                </a:solidFill>
                <a:latin typeface="宋体" panose="02010600030101010101" pitchFamily="2" charset="-122"/>
                <a:ea typeface="宋体" panose="02010600030101010101" pitchFamily="2" charset="-122"/>
              </a:rPr>
              <a:t>最本质的特征</a:t>
            </a:r>
            <a:r>
              <a:rPr lang="zh-CN" altLang="en-US" sz="1800" b="1" dirty="0">
                <a:latin typeface="宋体" panose="02010600030101010101" pitchFamily="2" charset="-122"/>
                <a:ea typeface="宋体" panose="02010600030101010101" pitchFamily="2" charset="-122"/>
              </a:rPr>
              <a:t>是中国共产党领导，中国特色社会主义制度的</a:t>
            </a:r>
            <a:r>
              <a:rPr lang="zh-CN" altLang="en-US" sz="1800" b="1" i="1" dirty="0">
                <a:solidFill>
                  <a:srgbClr val="FF0000"/>
                </a:solidFill>
                <a:latin typeface="宋体" panose="02010600030101010101" pitchFamily="2" charset="-122"/>
                <a:ea typeface="宋体" panose="02010600030101010101" pitchFamily="2" charset="-122"/>
              </a:rPr>
              <a:t>最大优势</a:t>
            </a:r>
            <a:r>
              <a:rPr lang="zh-CN" altLang="en-US" sz="1800" b="1" dirty="0">
                <a:latin typeface="宋体" panose="02010600030101010101" pitchFamily="2" charset="-122"/>
                <a:ea typeface="宋体" panose="02010600030101010101" pitchFamily="2" charset="-122"/>
              </a:rPr>
              <a:t>是中国共产党领导，</a:t>
            </a:r>
            <a:r>
              <a:rPr lang="zh-CN" altLang="en-US" sz="1800" b="1" dirty="0">
                <a:solidFill>
                  <a:srgbClr val="FF0000"/>
                </a:solidFill>
                <a:latin typeface="宋体" panose="02010600030101010101" pitchFamily="2" charset="-122"/>
                <a:ea typeface="宋体" panose="02010600030101010101" pitchFamily="2" charset="-122"/>
              </a:rPr>
              <a:t>党是最高政治领导力量</a:t>
            </a:r>
            <a:r>
              <a:rPr lang="zh-CN" altLang="en-US" sz="1800" b="1" dirty="0">
                <a:latin typeface="宋体" panose="02010600030101010101" pitchFamily="2" charset="-122"/>
                <a:ea typeface="宋体" panose="02010600030101010101" pitchFamily="2" charset="-122"/>
              </a:rPr>
              <a:t>，</a:t>
            </a:r>
            <a:r>
              <a:rPr lang="zh-CN" altLang="en-US" sz="1800" b="1" dirty="0">
                <a:solidFill>
                  <a:srgbClr val="FF0000"/>
                </a:solidFill>
                <a:latin typeface="宋体" panose="02010600030101010101" pitchFamily="2" charset="-122"/>
                <a:ea typeface="宋体" panose="02010600030101010101" pitchFamily="2" charset="-122"/>
              </a:rPr>
              <a:t>提出新时代党的建设总要求，突出政治建设在党的建设中的重要地位。 </a:t>
            </a:r>
            <a:endParaRPr lang="zh-CN" altLang="en-US" sz="1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65757" y="1714494"/>
            <a:ext cx="8012112" cy="4030980"/>
          </a:xfrm>
          <a:prstGeom prst="rect">
            <a:avLst/>
          </a:prstGeom>
          <a:noFill/>
          <a:ln w="9525">
            <a:noFill/>
            <a:miter lim="800000"/>
          </a:ln>
        </p:spPr>
        <p:txBody>
          <a:bodyPr>
            <a:spAutoFit/>
          </a:bodyPr>
          <a:lstStyle/>
          <a:p>
            <a:pPr eaLnBrk="1" hangingPunct="1">
              <a:lnSpc>
                <a:spcPct val="200000"/>
              </a:lnSpc>
            </a:pPr>
            <a:r>
              <a:rPr lang="zh-CN" altLang="en-US" sz="3200" b="1" dirty="0">
                <a:solidFill>
                  <a:srgbClr val="C00000"/>
                </a:solidFill>
                <a:latin typeface="宋体" panose="02010600030101010101" pitchFamily="2" charset="-122"/>
                <a:ea typeface="宋体" panose="02010600030101010101" pitchFamily="2" charset="-122"/>
              </a:rPr>
              <a:t>【小结】</a:t>
            </a:r>
            <a:endParaRPr lang="zh-CN" altLang="en-US" sz="3200" b="1" dirty="0">
              <a:solidFill>
                <a:srgbClr val="C00000"/>
              </a:solidFill>
              <a:latin typeface="宋体" panose="02010600030101010101" pitchFamily="2" charset="-122"/>
              <a:ea typeface="宋体" panose="02010600030101010101" pitchFamily="2" charset="-122"/>
            </a:endParaRPr>
          </a:p>
          <a:p>
            <a:pPr eaLnBrk="1" hangingPunct="1">
              <a:lnSpc>
                <a:spcPct val="150000"/>
              </a:lnSpc>
            </a:pPr>
            <a:r>
              <a:rPr lang="zh-CN" altLang="en-US" sz="2400" dirty="0">
                <a:solidFill>
                  <a:srgbClr val="C00000"/>
                </a:solidFill>
                <a:latin typeface="宋体" panose="02010600030101010101" pitchFamily="2" charset="-122"/>
                <a:ea typeface="宋体" panose="02010600030101010101" pitchFamily="2" charset="-122"/>
              </a:rPr>
              <a:t>       </a:t>
            </a:r>
            <a:r>
              <a:rPr lang="zh-CN" altLang="en-US" sz="3200" b="1" dirty="0">
                <a:solidFill>
                  <a:schemeClr val="tx1"/>
                </a:solidFill>
                <a:latin typeface="宋体" panose="02010600030101010101" pitchFamily="2" charset="-122"/>
                <a:ea typeface="宋体" panose="02010600030101010101" pitchFamily="2" charset="-122"/>
              </a:rPr>
              <a:t>这</a:t>
            </a:r>
            <a:r>
              <a:rPr lang="en-US" altLang="zh-CN" sz="3200" b="1" dirty="0">
                <a:solidFill>
                  <a:schemeClr val="tx1"/>
                </a:solidFill>
                <a:latin typeface="宋体" panose="02010600030101010101" pitchFamily="2" charset="-122"/>
                <a:ea typeface="宋体" panose="02010600030101010101" pitchFamily="2" charset="-122"/>
              </a:rPr>
              <a:t>“</a:t>
            </a:r>
            <a:r>
              <a:rPr lang="zh-CN" altLang="en-US" sz="3200" b="1" dirty="0">
                <a:solidFill>
                  <a:schemeClr val="tx1"/>
                </a:solidFill>
                <a:latin typeface="宋体" panose="02010600030101010101" pitchFamily="2" charset="-122"/>
                <a:ea typeface="宋体" panose="02010600030101010101" pitchFamily="2" charset="-122"/>
              </a:rPr>
              <a:t>八个明确</a:t>
            </a:r>
            <a:r>
              <a:rPr lang="en-US" altLang="zh-CN" sz="3200" b="1" dirty="0">
                <a:solidFill>
                  <a:schemeClr val="tx1"/>
                </a:solidFill>
                <a:latin typeface="宋体" panose="02010600030101010101" pitchFamily="2" charset="-122"/>
                <a:ea typeface="宋体" panose="02010600030101010101" pitchFamily="2" charset="-122"/>
              </a:rPr>
              <a:t>”</a:t>
            </a:r>
            <a:r>
              <a:rPr lang="zh-CN" altLang="en-US" sz="3200" b="1" dirty="0">
                <a:solidFill>
                  <a:schemeClr val="tx1"/>
                </a:solidFill>
                <a:latin typeface="宋体" panose="02010600030101010101" pitchFamily="2" charset="-122"/>
                <a:ea typeface="宋体" panose="02010600030101010101" pitchFamily="2" charset="-122"/>
              </a:rPr>
              <a:t>相互贯通，内在一体，构成了习近平新时代中国特色社会主义思想的基本内涵，形成了一个逻辑严密、内容丰富的科学理论体系。</a:t>
            </a:r>
            <a:endParaRPr lang="zh-CN" altLang="en-US" sz="3200" b="1"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6" y="1005190"/>
            <a:ext cx="8797925" cy="5849620"/>
          </a:xfrm>
          <a:prstGeom prst="rect">
            <a:avLst/>
          </a:prstGeom>
          <a:noFill/>
        </p:spPr>
        <p:txBody>
          <a:bodyPr wrap="square" rtlCol="0">
            <a:spAutoFit/>
          </a:bodyPr>
          <a:lstStyle/>
          <a:p>
            <a:pPr>
              <a:lnSpc>
                <a:spcPct val="130000"/>
              </a:lnSpc>
            </a:pPr>
            <a:r>
              <a:rPr lang="en-US" altLang="zh-CN" sz="3600" b="1" dirty="0">
                <a:solidFill>
                  <a:schemeClr val="accent2"/>
                </a:solidFill>
                <a:latin typeface="黑体" panose="02010609060101010101" pitchFamily="2" charset="-122"/>
                <a:ea typeface="黑体" panose="02010609060101010101" pitchFamily="2" charset="-122"/>
                <a:sym typeface="+mn-ea"/>
              </a:rPr>
              <a:t>【</a:t>
            </a:r>
            <a:r>
              <a:rPr lang="zh-CN" altLang="en-US" sz="3600" b="1" dirty="0">
                <a:solidFill>
                  <a:schemeClr val="accent2"/>
                </a:solidFill>
                <a:latin typeface="黑体" panose="02010609060101010101" pitchFamily="2" charset="-122"/>
                <a:ea typeface="黑体" panose="02010609060101010101" pitchFamily="2" charset="-122"/>
                <a:sym typeface="+mn-ea"/>
              </a:rPr>
              <a:t>理论定位</a:t>
            </a:r>
            <a:r>
              <a:rPr lang="en-US" altLang="zh-CN" sz="3600" b="1" dirty="0">
                <a:solidFill>
                  <a:schemeClr val="accent2"/>
                </a:solidFill>
                <a:latin typeface="黑体" panose="02010609060101010101" pitchFamily="2" charset="-122"/>
                <a:ea typeface="黑体" panose="02010609060101010101" pitchFamily="2" charset="-122"/>
                <a:sym typeface="+mn-ea"/>
              </a:rPr>
              <a:t>】</a:t>
            </a:r>
            <a:endParaRPr lang="en-US" altLang="zh-CN" sz="3600" b="1" dirty="0">
              <a:solidFill>
                <a:schemeClr val="accent2"/>
              </a:solidFill>
              <a:latin typeface="黑体" panose="02010609060101010101" pitchFamily="2" charset="-122"/>
              <a:ea typeface="黑体" panose="02010609060101010101" pitchFamily="2" charset="-122"/>
              <a:sym typeface="+mn-ea"/>
            </a:endParaRPr>
          </a:p>
          <a:p>
            <a:pPr>
              <a:lnSpc>
                <a:spcPct val="130000"/>
              </a:lnSpc>
            </a:pPr>
            <a:r>
              <a:rPr lang="zh-CN" altLang="en-US" sz="2800" dirty="0"/>
              <a:t>       </a:t>
            </a:r>
            <a:r>
              <a:rPr lang="zh-CN" altLang="en-US" sz="2800" b="1" dirty="0">
                <a:latin typeface="宋体" panose="02010600030101010101" pitchFamily="2" charset="-122"/>
                <a:ea typeface="宋体" panose="02010600030101010101" pitchFamily="2" charset="-122"/>
              </a:rPr>
              <a:t>新时代中国特色社会主义思想，</a:t>
            </a:r>
            <a:r>
              <a:rPr lang="zh-CN" altLang="en-US" sz="2800" b="1" dirty="0">
                <a:solidFill>
                  <a:srgbClr val="FF0000"/>
                </a:solidFill>
                <a:latin typeface="宋体" panose="02010600030101010101" pitchFamily="2" charset="-122"/>
                <a:ea typeface="宋体" panose="02010600030101010101" pitchFamily="2" charset="-122"/>
              </a:rPr>
              <a:t>是</a:t>
            </a:r>
            <a:r>
              <a:rPr lang="zh-CN" altLang="en-US" sz="2800" b="1" dirty="0">
                <a:latin typeface="宋体" panose="02010600030101010101" pitchFamily="2" charset="-122"/>
                <a:ea typeface="宋体" panose="02010600030101010101" pitchFamily="2" charset="-122"/>
              </a:rPr>
              <a:t>对马克思列宁主义、毛泽东思想、邓小平理论、“三个代表”重要思想、科学发展观的继承和发展，</a:t>
            </a:r>
            <a:r>
              <a:rPr lang="zh-CN" altLang="en-US" sz="2800" b="1" dirty="0">
                <a:solidFill>
                  <a:srgbClr val="FF0000"/>
                </a:solidFill>
                <a:latin typeface="宋体" panose="02010600030101010101" pitchFamily="2" charset="-122"/>
                <a:ea typeface="宋体" panose="02010600030101010101" pitchFamily="2" charset="-122"/>
              </a:rPr>
              <a:t>是</a:t>
            </a:r>
            <a:r>
              <a:rPr lang="zh-CN" altLang="en-US" sz="2800" b="1" dirty="0">
                <a:latin typeface="宋体" panose="02010600030101010101" pitchFamily="2" charset="-122"/>
                <a:ea typeface="宋体" panose="02010600030101010101" pitchFamily="2" charset="-122"/>
              </a:rPr>
              <a:t>马克思主义中国化最新成果，</a:t>
            </a:r>
            <a:r>
              <a:rPr lang="zh-CN" altLang="en-US" sz="2800" b="1" dirty="0">
                <a:solidFill>
                  <a:srgbClr val="FF0000"/>
                </a:solidFill>
                <a:latin typeface="宋体" panose="02010600030101010101" pitchFamily="2" charset="-122"/>
                <a:ea typeface="宋体" panose="02010600030101010101" pitchFamily="2" charset="-122"/>
              </a:rPr>
              <a:t>是</a:t>
            </a:r>
            <a:r>
              <a:rPr lang="zh-CN" altLang="en-US" sz="2800" b="1" dirty="0">
                <a:latin typeface="宋体" panose="02010600030101010101" pitchFamily="2" charset="-122"/>
                <a:ea typeface="宋体" panose="02010600030101010101" pitchFamily="2" charset="-122"/>
              </a:rPr>
              <a:t>党和人民实践经验和集体智慧的结晶，</a:t>
            </a:r>
            <a:r>
              <a:rPr lang="zh-CN" altLang="en-US" sz="2800" b="1" dirty="0">
                <a:solidFill>
                  <a:srgbClr val="FF0000"/>
                </a:solidFill>
                <a:latin typeface="宋体" panose="02010600030101010101" pitchFamily="2" charset="-122"/>
                <a:ea typeface="宋体" panose="02010600030101010101" pitchFamily="2" charset="-122"/>
              </a:rPr>
              <a:t>是</a:t>
            </a:r>
            <a:r>
              <a:rPr lang="zh-CN" altLang="en-US" sz="2800" b="1" dirty="0">
                <a:latin typeface="宋体" panose="02010600030101010101" pitchFamily="2" charset="-122"/>
                <a:ea typeface="宋体" panose="02010600030101010101" pitchFamily="2" charset="-122"/>
              </a:rPr>
              <a:t>中国特色社会主义理论体系的重要组成部分，</a:t>
            </a:r>
            <a:r>
              <a:rPr lang="zh-CN" altLang="en-US" sz="2800" b="1" dirty="0">
                <a:solidFill>
                  <a:srgbClr val="FF0000"/>
                </a:solidFill>
                <a:latin typeface="宋体" panose="02010600030101010101" pitchFamily="2" charset="-122"/>
                <a:ea typeface="宋体" panose="02010600030101010101" pitchFamily="2" charset="-122"/>
              </a:rPr>
              <a:t>是</a:t>
            </a:r>
            <a:r>
              <a:rPr lang="zh-CN" altLang="en-US" sz="2800" b="1" dirty="0">
                <a:latin typeface="宋体" panose="02010600030101010101" pitchFamily="2" charset="-122"/>
                <a:ea typeface="宋体" panose="02010600030101010101" pitchFamily="2" charset="-122"/>
              </a:rPr>
              <a:t>全党全国人民为实现中华民族伟大复兴而奋斗的行动指南，必须长期坚持并不断发展。 </a:t>
            </a:r>
            <a:endParaRPr lang="zh-CN" altLang="en-US" sz="2800" b="1" dirty="0">
              <a:latin typeface="宋体" panose="02010600030101010101" pitchFamily="2" charset="-122"/>
              <a:ea typeface="宋体" panose="02010600030101010101" pitchFamily="2" charset="-122"/>
            </a:endParaRPr>
          </a:p>
          <a:p>
            <a:pPr>
              <a:lnSpc>
                <a:spcPct val="130000"/>
              </a:lnSpc>
            </a:pPr>
            <a:r>
              <a:rPr lang="zh-CN" altLang="en-US" sz="2800" b="1" dirty="0">
                <a:latin typeface="宋体" panose="02010600030101010101" pitchFamily="2" charset="-122"/>
                <a:ea typeface="宋体" panose="02010600030101010101" pitchFamily="2" charset="-122"/>
              </a:rPr>
              <a:t>    全党要深刻领会新时代中国特色社会主义思想的精神实质和丰富内涵，在各项工作中全面准确贯彻落实。</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33" y="323095"/>
            <a:ext cx="8826500" cy="6504940"/>
          </a:xfrm>
        </p:spPr>
        <p:txBody>
          <a:bodyPr/>
          <a:lstStyle/>
          <a:p>
            <a:pPr marL="0" indent="0">
              <a:buNone/>
            </a:pPr>
            <a:r>
              <a:rPr lang="en-US" altLang="zh-CN" sz="3600" b="1" dirty="0">
                <a:solidFill>
                  <a:srgbClr val="FF0000"/>
                </a:solidFill>
                <a:latin typeface="黑体" panose="02010609060101010101" pitchFamily="2" charset="-122"/>
                <a:ea typeface="黑体" panose="02010609060101010101" pitchFamily="2" charset="-122"/>
              </a:rPr>
              <a:t> </a:t>
            </a:r>
            <a:r>
              <a:rPr lang="en-US" altLang="zh-CN" sz="3200" b="1" dirty="0">
                <a:solidFill>
                  <a:srgbClr val="FF0000"/>
                </a:solidFill>
                <a:latin typeface="黑体" panose="02010609060101010101" pitchFamily="2" charset="-122"/>
                <a:ea typeface="黑体" panose="02010609060101010101" pitchFamily="2" charset="-122"/>
              </a:rPr>
              <a:t>  </a:t>
            </a:r>
            <a:r>
              <a:rPr lang="zh-CN" altLang="en-US" sz="3200" b="1" dirty="0">
                <a:solidFill>
                  <a:srgbClr val="FF0000"/>
                </a:solidFill>
                <a:latin typeface="黑体" panose="02010609060101010101" pitchFamily="2" charset="-122"/>
                <a:ea typeface="黑体" panose="02010609060101010101" pitchFamily="2" charset="-122"/>
              </a:rPr>
              <a:t>习近平</a:t>
            </a:r>
            <a:r>
              <a:rPr lang="zh-CN" altLang="zh-CN" sz="3200" b="1" dirty="0">
                <a:solidFill>
                  <a:srgbClr val="FF0000"/>
                </a:solidFill>
                <a:latin typeface="黑体" panose="02010609060101010101" pitchFamily="2" charset="-122"/>
                <a:ea typeface="黑体" panose="02010609060101010101" pitchFamily="2" charset="-122"/>
              </a:rPr>
              <a:t>新时代中国特色社会主义思想的定位</a:t>
            </a:r>
            <a:endParaRPr lang="zh-CN" altLang="zh-CN" sz="3200" b="1" dirty="0">
              <a:solidFill>
                <a:srgbClr val="FF0000"/>
              </a:solidFill>
              <a:latin typeface="黑体" panose="02010609060101010101" pitchFamily="2" charset="-122"/>
              <a:ea typeface="黑体" panose="02010609060101010101" pitchFamily="2" charset="-122"/>
            </a:endParaRPr>
          </a:p>
          <a:p>
            <a:pPr marL="0" indent="0">
              <a:lnSpc>
                <a:spcPct val="90000"/>
              </a:lnSpc>
              <a:buNone/>
            </a:pPr>
            <a:r>
              <a:rPr lang="zh-CN" altLang="zh-CN" sz="2400" b="1" dirty="0">
                <a:solidFill>
                  <a:schemeClr val="tx1"/>
                </a:solidFill>
                <a:latin typeface="宋体" panose="02010600030101010101" pitchFamily="2" charset="-122"/>
                <a:ea typeface="宋体" panose="02010600030101010101" pitchFamily="2" charset="-122"/>
              </a:rPr>
              <a:t>第一，新时代中国特色社会主义思想和党的指导思想是什么关系</a:t>
            </a:r>
            <a:endParaRPr lang="zh-CN" altLang="zh-CN" sz="2400" b="1" dirty="0">
              <a:solidFill>
                <a:schemeClr val="tx1"/>
              </a:solidFill>
              <a:latin typeface="宋体" panose="02010600030101010101" pitchFamily="2" charset="-122"/>
              <a:ea typeface="宋体" panose="02010600030101010101" pitchFamily="2" charset="-122"/>
            </a:endParaRPr>
          </a:p>
          <a:p>
            <a:pPr marL="0" indent="0">
              <a:lnSpc>
                <a:spcPct val="90000"/>
              </a:lnSpc>
              <a:buNone/>
            </a:pPr>
            <a:r>
              <a:rPr lang="zh-CN" altLang="zh-CN" sz="2400" b="1" dirty="0">
                <a:solidFill>
                  <a:schemeClr val="accent2"/>
                </a:solidFill>
                <a:latin typeface="宋体" panose="02010600030101010101" pitchFamily="2" charset="-122"/>
                <a:ea typeface="宋体" panose="02010600030101010101" pitchFamily="2" charset="-122"/>
              </a:rPr>
              <a:t>    继承和发展的关系</a:t>
            </a:r>
            <a:endParaRPr lang="zh-CN" altLang="zh-CN" sz="2400" b="1" dirty="0">
              <a:solidFill>
                <a:schemeClr val="accent2"/>
              </a:solidFill>
              <a:latin typeface="宋体" panose="02010600030101010101" pitchFamily="2" charset="-122"/>
              <a:ea typeface="宋体" panose="02010600030101010101" pitchFamily="2" charset="-122"/>
            </a:endParaRPr>
          </a:p>
          <a:p>
            <a:pPr marL="0" indent="0">
              <a:lnSpc>
                <a:spcPct val="90000"/>
              </a:lnSpc>
              <a:buNone/>
            </a:pPr>
            <a:r>
              <a:rPr lang="zh-CN" altLang="zh-CN" sz="2400" b="1" dirty="0">
                <a:solidFill>
                  <a:schemeClr val="tx1"/>
                </a:solidFill>
                <a:latin typeface="宋体" panose="02010600030101010101" pitchFamily="2" charset="-122"/>
                <a:ea typeface="宋体" panose="02010600030101010101" pitchFamily="2" charset="-122"/>
              </a:rPr>
              <a:t>第二，新时代中国特色社会主义思想和马克思主义中国化是什么关系</a:t>
            </a:r>
            <a:endParaRPr lang="zh-CN" altLang="zh-CN" sz="2400" b="1" dirty="0">
              <a:solidFill>
                <a:schemeClr val="tx1"/>
              </a:solidFill>
              <a:latin typeface="宋体" panose="02010600030101010101" pitchFamily="2" charset="-122"/>
              <a:ea typeface="宋体" panose="02010600030101010101" pitchFamily="2" charset="-122"/>
            </a:endParaRPr>
          </a:p>
          <a:p>
            <a:pPr marL="0" indent="0">
              <a:lnSpc>
                <a:spcPct val="90000"/>
              </a:lnSpc>
              <a:buNone/>
            </a:pPr>
            <a:r>
              <a:rPr lang="zh-CN" altLang="zh-CN" sz="2400" b="1" dirty="0">
                <a:solidFill>
                  <a:schemeClr val="accent2"/>
                </a:solidFill>
                <a:latin typeface="宋体" panose="02010600030101010101" pitchFamily="2" charset="-122"/>
                <a:ea typeface="宋体" panose="02010600030101010101" pitchFamily="2" charset="-122"/>
              </a:rPr>
              <a:t>    马克思主义中国化的最新成果</a:t>
            </a:r>
            <a:endParaRPr lang="zh-CN" altLang="zh-CN" sz="2400" b="1" dirty="0">
              <a:solidFill>
                <a:schemeClr val="accent2"/>
              </a:solidFill>
              <a:latin typeface="宋体" panose="02010600030101010101" pitchFamily="2" charset="-122"/>
              <a:ea typeface="宋体" panose="02010600030101010101" pitchFamily="2" charset="-122"/>
            </a:endParaRPr>
          </a:p>
          <a:p>
            <a:pPr marL="0" indent="0">
              <a:lnSpc>
                <a:spcPct val="90000"/>
              </a:lnSpc>
              <a:buNone/>
            </a:pPr>
            <a:r>
              <a:rPr lang="zh-CN" altLang="zh-CN" sz="2400" b="1" dirty="0">
                <a:solidFill>
                  <a:schemeClr val="tx1"/>
                </a:solidFill>
                <a:latin typeface="宋体" panose="02010600030101010101" pitchFamily="2" charset="-122"/>
                <a:ea typeface="宋体" panose="02010600030101010101" pitchFamily="2" charset="-122"/>
              </a:rPr>
              <a:t>第三，新时代中国特色社会主义思想和广大党员、人民群众是什么关系</a:t>
            </a:r>
            <a:endParaRPr lang="zh-CN" altLang="zh-CN" sz="2400" b="1" dirty="0">
              <a:solidFill>
                <a:schemeClr val="tx1"/>
              </a:solidFill>
              <a:latin typeface="宋体" panose="02010600030101010101" pitchFamily="2" charset="-122"/>
              <a:ea typeface="宋体" panose="02010600030101010101" pitchFamily="2" charset="-122"/>
            </a:endParaRPr>
          </a:p>
          <a:p>
            <a:pPr marL="0" indent="0">
              <a:lnSpc>
                <a:spcPct val="90000"/>
              </a:lnSpc>
              <a:buNone/>
            </a:pPr>
            <a:r>
              <a:rPr lang="zh-CN" altLang="zh-CN" sz="2400" b="1" dirty="0">
                <a:solidFill>
                  <a:schemeClr val="accent2"/>
                </a:solidFill>
                <a:latin typeface="宋体" panose="02010600030101010101" pitchFamily="2" charset="-122"/>
                <a:ea typeface="宋体" panose="02010600030101010101" pitchFamily="2" charset="-122"/>
              </a:rPr>
              <a:t>    党和人民实践经验和集体智慧的结晶</a:t>
            </a:r>
            <a:endParaRPr lang="zh-CN" altLang="zh-CN" sz="2400" b="1" dirty="0">
              <a:solidFill>
                <a:schemeClr val="accent2"/>
              </a:solidFill>
              <a:latin typeface="宋体" panose="02010600030101010101" pitchFamily="2" charset="-122"/>
              <a:ea typeface="宋体" panose="02010600030101010101" pitchFamily="2" charset="-122"/>
            </a:endParaRPr>
          </a:p>
          <a:p>
            <a:pPr marL="0" indent="0">
              <a:lnSpc>
                <a:spcPct val="90000"/>
              </a:lnSpc>
              <a:buNone/>
            </a:pPr>
            <a:r>
              <a:rPr lang="zh-CN" altLang="zh-CN" sz="2400" b="1" dirty="0">
                <a:solidFill>
                  <a:schemeClr val="tx1"/>
                </a:solidFill>
                <a:latin typeface="宋体" panose="02010600030101010101" pitchFamily="2" charset="-122"/>
                <a:ea typeface="宋体" panose="02010600030101010101" pitchFamily="2" charset="-122"/>
              </a:rPr>
              <a:t>第四，新时代中国特色社会主义思想和中国特色社会主义理论体系是什么关系</a:t>
            </a:r>
            <a:endParaRPr lang="zh-CN" altLang="zh-CN" sz="2400" b="1" dirty="0">
              <a:solidFill>
                <a:schemeClr val="tx1"/>
              </a:solidFill>
              <a:latin typeface="宋体" panose="02010600030101010101" pitchFamily="2" charset="-122"/>
              <a:ea typeface="宋体" panose="02010600030101010101" pitchFamily="2" charset="-122"/>
            </a:endParaRPr>
          </a:p>
          <a:p>
            <a:pPr marL="0" indent="0">
              <a:lnSpc>
                <a:spcPct val="90000"/>
              </a:lnSpc>
              <a:buNone/>
            </a:pPr>
            <a:r>
              <a:rPr lang="zh-CN" altLang="zh-CN" sz="2400" b="1" dirty="0">
                <a:solidFill>
                  <a:schemeClr val="accent2"/>
                </a:solidFill>
                <a:latin typeface="宋体" panose="02010600030101010101" pitchFamily="2" charset="-122"/>
                <a:ea typeface="宋体" panose="02010600030101010101" pitchFamily="2" charset="-122"/>
              </a:rPr>
              <a:t>    中国特色社会主义理论体系的重要组成部分</a:t>
            </a:r>
            <a:endParaRPr lang="zh-CN" altLang="zh-CN" sz="2400" b="1" dirty="0">
              <a:solidFill>
                <a:schemeClr val="accent2"/>
              </a:solidFill>
              <a:latin typeface="宋体" panose="02010600030101010101" pitchFamily="2" charset="-122"/>
              <a:ea typeface="宋体" panose="02010600030101010101" pitchFamily="2" charset="-122"/>
            </a:endParaRPr>
          </a:p>
          <a:p>
            <a:pPr marL="0" indent="0">
              <a:lnSpc>
                <a:spcPct val="90000"/>
              </a:lnSpc>
              <a:buNone/>
            </a:pPr>
            <a:r>
              <a:rPr lang="zh-CN" altLang="zh-CN" sz="2400" b="1" dirty="0">
                <a:solidFill>
                  <a:schemeClr val="tx1"/>
                </a:solidFill>
                <a:latin typeface="宋体" panose="02010600030101010101" pitchFamily="2" charset="-122"/>
                <a:ea typeface="宋体" panose="02010600030101010101" pitchFamily="2" charset="-122"/>
              </a:rPr>
              <a:t>第五，新时代中国特色社会主义思想和我们所从事的伟大事业、伟大实践是什么关系</a:t>
            </a:r>
            <a:endParaRPr lang="zh-CN" altLang="zh-CN" sz="2400" b="1" dirty="0">
              <a:solidFill>
                <a:schemeClr val="tx1"/>
              </a:solidFill>
              <a:latin typeface="宋体" panose="02010600030101010101" pitchFamily="2" charset="-122"/>
              <a:ea typeface="宋体" panose="02010600030101010101" pitchFamily="2" charset="-122"/>
            </a:endParaRPr>
          </a:p>
          <a:p>
            <a:pPr marL="0" indent="0">
              <a:lnSpc>
                <a:spcPct val="90000"/>
              </a:lnSpc>
              <a:buNone/>
            </a:pPr>
            <a:r>
              <a:rPr lang="zh-CN" altLang="zh-CN" sz="2400" b="1" dirty="0">
                <a:solidFill>
                  <a:schemeClr val="accent2"/>
                </a:solidFill>
                <a:latin typeface="宋体" panose="02010600030101010101" pitchFamily="2" charset="-122"/>
                <a:ea typeface="宋体" panose="02010600030101010101" pitchFamily="2" charset="-122"/>
              </a:rPr>
              <a:t>    全党全国人民为实现中华民族伟大复兴中国梦而奋斗的行动指南</a:t>
            </a:r>
            <a:endParaRPr lang="zh-CN" altLang="zh-CN" sz="2400" b="1" dirty="0">
              <a:solidFill>
                <a:schemeClr val="accent2"/>
              </a:solidFill>
              <a:latin typeface="宋体" panose="02010600030101010101" pitchFamily="2" charset="-122"/>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7175" y="2900045"/>
            <a:ext cx="8455660" cy="2011045"/>
          </a:xfrm>
          <a:prstGeom prst="rect">
            <a:avLst/>
          </a:prstGeom>
        </p:spPr>
        <p:txBody>
          <a:bodyPr wrap="square">
            <a:spAutoFit/>
          </a:bodyPr>
          <a:lstStyle/>
          <a:p>
            <a:pPr algn="ctr">
              <a:lnSpc>
                <a:spcPct val="130000"/>
              </a:lnSpc>
            </a:pPr>
            <a:r>
              <a:rPr lang="zh-CN" altLang="en-US" sz="4800" b="1" dirty="0">
                <a:solidFill>
                  <a:srgbClr val="FF0000"/>
                </a:solidFill>
                <a:latin typeface="黑体" panose="02010609060101010101" pitchFamily="2" charset="-122"/>
                <a:ea typeface="黑体" panose="02010609060101010101" pitchFamily="2" charset="-122"/>
              </a:rPr>
              <a:t>新时代中国特色社会主义的</a:t>
            </a:r>
            <a:endParaRPr lang="zh-CN" altLang="en-US" sz="4800" b="1" dirty="0">
              <a:solidFill>
                <a:srgbClr val="FF0000"/>
              </a:solidFill>
              <a:latin typeface="黑体" panose="02010609060101010101" pitchFamily="2" charset="-122"/>
              <a:ea typeface="黑体" panose="02010609060101010101" pitchFamily="2" charset="-122"/>
            </a:endParaRPr>
          </a:p>
          <a:p>
            <a:pPr algn="ctr">
              <a:lnSpc>
                <a:spcPct val="130000"/>
              </a:lnSpc>
            </a:pPr>
            <a:r>
              <a:rPr lang="zh-CN" altLang="en-US" sz="4800" b="1" dirty="0">
                <a:latin typeface="黑体" panose="02010609060101010101" pitchFamily="2" charset="-122"/>
                <a:ea typeface="黑体" panose="02010609060101010101" pitchFamily="2" charset="-122"/>
              </a:rPr>
              <a:t>基本方略</a:t>
            </a:r>
            <a:endParaRPr lang="zh-CN" altLang="en-US" sz="4800" b="1" dirty="0">
              <a:latin typeface="黑体" panose="02010609060101010101" pitchFamily="2" charset="-122"/>
              <a:ea typeface="黑体" panose="02010609060101010101" pitchFamily="2" charset="-122"/>
            </a:endParaRPr>
          </a:p>
        </p:txBody>
      </p:sp>
      <p:sp>
        <p:nvSpPr>
          <p:cNvPr id="4" name="椭圆 3"/>
          <p:cNvSpPr/>
          <p:nvPr/>
        </p:nvSpPr>
        <p:spPr>
          <a:xfrm>
            <a:off x="3460115" y="1221740"/>
            <a:ext cx="1511935" cy="1467485"/>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4800" b="1" i="1" u="none" strike="noStrike" cap="none" normalizeH="0" baseline="0">
                <a:ln>
                  <a:noFill/>
                </a:ln>
                <a:solidFill>
                  <a:schemeClr val="bg1"/>
                </a:solidFill>
                <a:effectLst/>
                <a:latin typeface="黑体" panose="02010609060101010101" pitchFamily="2" charset="-122"/>
                <a:ea typeface="黑体" panose="02010609060101010101" pitchFamily="2" charset="-122"/>
              </a:rPr>
              <a:t>03</a:t>
            </a:r>
            <a:endParaRPr kumimoji="0" lang="en-US" altLang="zh-CN" sz="4800" b="1" i="1" u="none" strike="noStrike" cap="none" normalizeH="0" baseline="0">
              <a:ln>
                <a:noFill/>
              </a:ln>
              <a:solidFill>
                <a:schemeClr val="bg1"/>
              </a:solidFill>
              <a:effectLst/>
              <a:latin typeface="黑体" panose="02010609060101010101" pitchFamily="2" charset="-122"/>
              <a:ea typeface="黑体" panose="0201060906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1"/>
          <a:stretch>
            <a:fillRect/>
          </a:stretch>
        </p:blipFill>
        <p:spPr>
          <a:xfrm>
            <a:off x="26670" y="17780"/>
            <a:ext cx="9065895" cy="69589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1"/>
          </p:nvPr>
        </p:nvSpPr>
        <p:spPr>
          <a:xfrm>
            <a:off x="467995" y="1116330"/>
            <a:ext cx="8207375" cy="686435"/>
          </a:xfrm>
        </p:spPr>
        <p:txBody>
          <a:bodyPr/>
          <a:lstStyle/>
          <a:p>
            <a:pPr marL="0" indent="0">
              <a:buNone/>
            </a:pPr>
            <a:r>
              <a:rPr lang="zh-CN" altLang="en-US" sz="3200" b="1">
                <a:solidFill>
                  <a:schemeClr val="tx1"/>
                </a:solidFill>
                <a:latin typeface="黑体" panose="02010609060101010101" pitchFamily="2" charset="-122"/>
                <a:ea typeface="黑体" panose="02010609060101010101" pitchFamily="2" charset="-122"/>
              </a:rPr>
              <a:t>三、新时代中国特色社会主义的基本方略</a:t>
            </a:r>
            <a:endParaRPr lang="zh-CN" altLang="en-US" sz="3200" b="1">
              <a:solidFill>
                <a:schemeClr val="tx1"/>
              </a:solidFill>
              <a:latin typeface="黑体" panose="02010609060101010101" pitchFamily="2" charset="-122"/>
              <a:ea typeface="黑体" panose="02010609060101010101" pitchFamily="2" charset="-122"/>
            </a:endParaRPr>
          </a:p>
          <a:p>
            <a:pPr marL="0" indent="0">
              <a:buNone/>
            </a:pPr>
            <a:endParaRPr lang="zh-CN" altLang="en-US" sz="3200" b="1">
              <a:solidFill>
                <a:schemeClr val="accent2"/>
              </a:solidFill>
              <a:latin typeface="黑体" panose="02010609060101010101" pitchFamily="2" charset="-122"/>
              <a:ea typeface="黑体" panose="02010609060101010101" pitchFamily="2" charset="-122"/>
            </a:endParaRPr>
          </a:p>
        </p:txBody>
      </p:sp>
      <p:sp>
        <p:nvSpPr>
          <p:cNvPr id="5" name="文本框 4"/>
          <p:cNvSpPr txBox="1"/>
          <p:nvPr/>
        </p:nvSpPr>
        <p:spPr>
          <a:xfrm>
            <a:off x="261620" y="2011680"/>
            <a:ext cx="5348605" cy="4742815"/>
          </a:xfrm>
          <a:prstGeom prst="rect">
            <a:avLst/>
          </a:prstGeom>
          <a:noFill/>
        </p:spPr>
        <p:txBody>
          <a:bodyPr wrap="square" rtlCol="0">
            <a:spAutoFit/>
          </a:bodyPr>
          <a:lstStyle/>
          <a:p>
            <a:pPr>
              <a:lnSpc>
                <a:spcPct val="120000"/>
              </a:lnSpc>
            </a:pPr>
            <a:r>
              <a:rPr lang="en-US" altLang="zh-CN" sz="2800">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rPr>
              <a:t>中国特色社会主义有基本理论</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还有基本路线</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关于中国特色社会主义</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十九大报告又提出了一个重要的概念</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就是新时代坚持和发展中国特色社会主义的基本方略</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也就是说</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在坚持党的基本理论、基本路线的同时，还要通过基本方略来指导、引领党的伟大事业。</a:t>
            </a:r>
            <a:endParaRPr lang="en-US" altLang="zh-CN" sz="2800" b="1">
              <a:latin typeface="宋体" panose="02010600030101010101" pitchFamily="2" charset="-122"/>
              <a:ea typeface="宋体" panose="02010600030101010101" pitchFamily="2" charset="-122"/>
            </a:endParaRPr>
          </a:p>
        </p:txBody>
      </p:sp>
      <p:pic>
        <p:nvPicPr>
          <p:cNvPr id="6" name="内容占位符 5"/>
          <p:cNvPicPr>
            <a:picLocks noGrp="1" noChangeAspect="1"/>
          </p:cNvPicPr>
          <p:nvPr>
            <p:ph sz="half" idx="2"/>
          </p:nvPr>
        </p:nvPicPr>
        <p:blipFill>
          <a:blip r:embed="rId1"/>
          <a:stretch>
            <a:fillRect/>
          </a:stretch>
        </p:blipFill>
        <p:spPr>
          <a:xfrm>
            <a:off x="5485765" y="3092450"/>
            <a:ext cx="3632835" cy="37039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1"/>
          </p:nvPr>
        </p:nvSpPr>
        <p:spPr>
          <a:xfrm>
            <a:off x="467995" y="1116330"/>
            <a:ext cx="8207375" cy="686435"/>
          </a:xfrm>
        </p:spPr>
        <p:txBody>
          <a:bodyPr/>
          <a:lstStyle/>
          <a:p>
            <a:pPr marL="0" indent="0">
              <a:buNone/>
            </a:pPr>
            <a:r>
              <a:rPr lang="zh-CN" altLang="en-US" sz="3200" b="1">
                <a:solidFill>
                  <a:schemeClr val="accent2"/>
                </a:solidFill>
                <a:latin typeface="黑体" panose="02010609060101010101" pitchFamily="2" charset="-122"/>
                <a:ea typeface="黑体" panose="02010609060101010101" pitchFamily="2" charset="-122"/>
              </a:rPr>
              <a:t>新时代中国特色社会主义十四条基本方略</a:t>
            </a:r>
            <a:endParaRPr lang="zh-CN" altLang="en-US" sz="3200" b="1">
              <a:solidFill>
                <a:schemeClr val="accent2"/>
              </a:solidFill>
              <a:latin typeface="黑体" panose="02010609060101010101" pitchFamily="2" charset="-122"/>
              <a:ea typeface="黑体" panose="02010609060101010101" pitchFamily="2" charset="-122"/>
            </a:endParaRPr>
          </a:p>
          <a:p>
            <a:pPr marL="0" indent="0">
              <a:buNone/>
            </a:pPr>
            <a:endParaRPr lang="zh-CN" altLang="en-US" sz="3200" b="1">
              <a:solidFill>
                <a:schemeClr val="accent2"/>
              </a:solidFill>
              <a:latin typeface="黑体" panose="02010609060101010101" pitchFamily="2" charset="-122"/>
              <a:ea typeface="黑体" panose="02010609060101010101" pitchFamily="2" charset="-122"/>
            </a:endParaRPr>
          </a:p>
        </p:txBody>
      </p:sp>
      <p:sp>
        <p:nvSpPr>
          <p:cNvPr id="5" name="文本框 4"/>
          <p:cNvSpPr txBox="1"/>
          <p:nvPr/>
        </p:nvSpPr>
        <p:spPr>
          <a:xfrm>
            <a:off x="261620" y="2011680"/>
            <a:ext cx="5348605" cy="4225925"/>
          </a:xfrm>
          <a:prstGeom prst="rect">
            <a:avLst/>
          </a:prstGeom>
          <a:noFill/>
        </p:spPr>
        <p:txBody>
          <a:bodyPr wrap="square" rtlCol="0">
            <a:spAutoFit/>
          </a:bodyPr>
          <a:lstStyle/>
          <a:p>
            <a:pPr>
              <a:lnSpc>
                <a:spcPct val="120000"/>
              </a:lnSpc>
            </a:pPr>
            <a:r>
              <a:rPr lang="zh-CN" altLang="en-US" sz="2800">
                <a:latin typeface="宋体" panose="02010600030101010101" pitchFamily="2" charset="-122"/>
                <a:ea typeface="宋体" panose="02010600030101010101" pitchFamily="2" charset="-122"/>
              </a:rPr>
              <a:t>这十四条基本方略是改革开放以来，特别是十八大以来，我们党坚持和发展中国特色社会主义的基本经验，是中国特色社会主义理论体系的基本观点、基本内容，是十八大以来党的理论创新成果，也是习近平新时代中国特色社会主义思想的基本要点。</a:t>
            </a:r>
            <a:endParaRPr lang="zh-CN" altLang="en-US" sz="2800">
              <a:latin typeface="宋体" panose="02010600030101010101" pitchFamily="2" charset="-122"/>
              <a:ea typeface="宋体" panose="02010600030101010101" pitchFamily="2" charset="-122"/>
            </a:endParaRPr>
          </a:p>
        </p:txBody>
      </p:sp>
      <p:pic>
        <p:nvPicPr>
          <p:cNvPr id="6" name="内容占位符 5"/>
          <p:cNvPicPr>
            <a:picLocks noGrp="1" noChangeAspect="1"/>
          </p:cNvPicPr>
          <p:nvPr>
            <p:ph sz="half" idx="2"/>
          </p:nvPr>
        </p:nvPicPr>
        <p:blipFill>
          <a:blip r:embed="rId1"/>
          <a:stretch>
            <a:fillRect/>
          </a:stretch>
        </p:blipFill>
        <p:spPr>
          <a:xfrm>
            <a:off x="5485765" y="3092450"/>
            <a:ext cx="3632835" cy="37039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8275" y="1035050"/>
            <a:ext cx="8806815" cy="692150"/>
          </a:xfrm>
        </p:spPr>
        <p:txBody>
          <a:bodyPr/>
          <a:lstStyle/>
          <a:p>
            <a:r>
              <a:rPr lang="zh-CN" altLang="en-US" sz="3600" b="1">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600" b="1">
              <a:solidFill>
                <a:schemeClr val="tx1"/>
              </a:solidFill>
              <a:latin typeface="黑体" panose="02010609060101010101" pitchFamily="2" charset="-122"/>
              <a:ea typeface="黑体" panose="02010609060101010101" pitchFamily="2" charset="-122"/>
              <a:sym typeface="+mn-ea"/>
            </a:endParaRPr>
          </a:p>
        </p:txBody>
      </p:sp>
      <p:sp>
        <p:nvSpPr>
          <p:cNvPr id="3" name="内容占位符 2"/>
          <p:cNvSpPr>
            <a:spLocks noGrp="1"/>
          </p:cNvSpPr>
          <p:nvPr>
            <p:ph sz="half" idx="1"/>
          </p:nvPr>
        </p:nvSpPr>
        <p:spPr>
          <a:xfrm>
            <a:off x="539750" y="1929130"/>
            <a:ext cx="8533765" cy="4197350"/>
          </a:xfrm>
        </p:spPr>
        <p:txBody>
          <a:bodyPr/>
          <a:lstStyle/>
          <a:p>
            <a:pPr marL="0" indent="0">
              <a:buNone/>
            </a:pPr>
            <a:r>
              <a:rPr lang="zh-CN" altLang="zh-CN" sz="3200" b="1">
                <a:solidFill>
                  <a:schemeClr val="accent2"/>
                </a:solidFill>
                <a:latin typeface="黑体" panose="02010609060101010101" pitchFamily="2" charset="-122"/>
                <a:ea typeface="黑体" panose="02010609060101010101" pitchFamily="2" charset="-122"/>
                <a:sym typeface="+mn-ea"/>
              </a:rPr>
              <a:t>第一，坚持党对一切工作的领导</a:t>
            </a:r>
            <a:endParaRPr lang="zh-CN" altLang="zh-CN" sz="3200" b="1">
              <a:solidFill>
                <a:schemeClr val="accent2"/>
              </a:solidFill>
              <a:latin typeface="黑体" panose="02010609060101010101" pitchFamily="2" charset="-122"/>
              <a:ea typeface="黑体" panose="02010609060101010101" pitchFamily="2" charset="-122"/>
              <a:sym typeface="+mn-ea"/>
            </a:endParaRPr>
          </a:p>
          <a:p>
            <a:pPr marL="0" indent="0">
              <a:buNone/>
            </a:pPr>
            <a:endParaRPr lang="zh-CN" altLang="zh-CN" sz="3200" b="1">
              <a:solidFill>
                <a:schemeClr val="accent2"/>
              </a:solidFill>
              <a:latin typeface="黑体" panose="02010609060101010101" pitchFamily="2" charset="-122"/>
              <a:ea typeface="黑体" panose="02010609060101010101" pitchFamily="2" charset="-122"/>
              <a:sym typeface="+mn-ea"/>
            </a:endParaRPr>
          </a:p>
          <a:p>
            <a:pPr marL="0" indent="0">
              <a:lnSpc>
                <a:spcPct val="110000"/>
              </a:lnSpc>
              <a:buFont typeface="Wingdings" panose="05000000000000000000" charset="0"/>
              <a:buNone/>
            </a:pPr>
            <a:endParaRPr lang="zh-CN" altLang="zh-CN" sz="3200" b="1">
              <a:latin typeface="宋体" panose="02010600030101010101" pitchFamily="2" charset="-122"/>
              <a:ea typeface="宋体" panose="02010600030101010101" pitchFamily="2" charset="-122"/>
              <a:sym typeface="+mn-ea"/>
            </a:endParaRPr>
          </a:p>
          <a:p>
            <a:pPr marL="0" indent="0">
              <a:buNone/>
            </a:pPr>
            <a:endParaRPr lang="zh-CN" altLang="en-US" sz="3200" b="1">
              <a:latin typeface="宋体" panose="02010600030101010101" pitchFamily="2" charset="-122"/>
              <a:ea typeface="宋体" panose="02010600030101010101" pitchFamily="2" charset="-122"/>
            </a:endParaRPr>
          </a:p>
        </p:txBody>
      </p:sp>
      <p:pic>
        <p:nvPicPr>
          <p:cNvPr id="2" name="内容占位符 1"/>
          <p:cNvPicPr>
            <a:picLocks noGrp="1" noChangeAspect="1"/>
          </p:cNvPicPr>
          <p:nvPr>
            <p:ph sz="half" idx="2"/>
          </p:nvPr>
        </p:nvPicPr>
        <p:blipFill>
          <a:blip r:embed="rId1"/>
          <a:stretch>
            <a:fillRect/>
          </a:stretch>
        </p:blipFill>
        <p:spPr>
          <a:xfrm>
            <a:off x="4021455" y="2767330"/>
            <a:ext cx="4953635" cy="3846830"/>
          </a:xfrm>
          <a:prstGeom prst="rect">
            <a:avLst/>
          </a:prstGeom>
        </p:spPr>
      </p:pic>
      <p:sp>
        <p:nvSpPr>
          <p:cNvPr id="5" name="文本框 4"/>
          <p:cNvSpPr txBox="1"/>
          <p:nvPr/>
        </p:nvSpPr>
        <p:spPr>
          <a:xfrm>
            <a:off x="539750" y="3477895"/>
            <a:ext cx="3168650" cy="1714500"/>
          </a:xfrm>
          <a:prstGeom prst="rect">
            <a:avLst/>
          </a:prstGeom>
          <a:noFill/>
        </p:spPr>
        <p:txBody>
          <a:bodyPr wrap="square" rtlCol="0">
            <a:spAutoFit/>
          </a:bodyPr>
          <a:lstStyle/>
          <a:p>
            <a:pPr marL="0" indent="0">
              <a:lnSpc>
                <a:spcPct val="110000"/>
              </a:lnSpc>
              <a:buFont typeface="Wingdings" panose="05000000000000000000" charset="0"/>
              <a:buNone/>
            </a:pPr>
            <a:r>
              <a:rPr lang="zh-CN" altLang="zh-CN" sz="3200" b="1">
                <a:latin typeface="宋体" panose="02010600030101010101" pitchFamily="2" charset="-122"/>
                <a:ea typeface="宋体" panose="02010600030101010101" pitchFamily="2" charset="-122"/>
                <a:sym typeface="+mn-ea"/>
              </a:rPr>
              <a:t>党政军民学，</a:t>
            </a:r>
            <a:endParaRPr lang="zh-CN" altLang="zh-CN" sz="3200" b="1">
              <a:latin typeface="宋体" panose="02010600030101010101" pitchFamily="2" charset="-122"/>
              <a:ea typeface="宋体" panose="02010600030101010101" pitchFamily="2" charset="-122"/>
              <a:sym typeface="+mn-ea"/>
            </a:endParaRPr>
          </a:p>
          <a:p>
            <a:pPr marL="0" indent="0">
              <a:lnSpc>
                <a:spcPct val="110000"/>
              </a:lnSpc>
              <a:buFont typeface="Wingdings" panose="05000000000000000000" charset="0"/>
              <a:buNone/>
            </a:pPr>
            <a:r>
              <a:rPr lang="zh-CN" altLang="zh-CN" sz="3200" b="1">
                <a:latin typeface="宋体" panose="02010600030101010101" pitchFamily="2" charset="-122"/>
                <a:ea typeface="宋体" panose="02010600030101010101" pitchFamily="2" charset="-122"/>
                <a:sym typeface="+mn-ea"/>
              </a:rPr>
              <a:t>东西南北中，</a:t>
            </a:r>
            <a:endParaRPr lang="zh-CN" altLang="zh-CN" sz="3200" b="1">
              <a:latin typeface="宋体" panose="02010600030101010101" pitchFamily="2" charset="-122"/>
              <a:ea typeface="宋体" panose="02010600030101010101" pitchFamily="2" charset="-122"/>
              <a:sym typeface="+mn-ea"/>
            </a:endParaRPr>
          </a:p>
          <a:p>
            <a:pPr marL="0" indent="0">
              <a:lnSpc>
                <a:spcPct val="110000"/>
              </a:lnSpc>
              <a:buFont typeface="Wingdings" panose="05000000000000000000" charset="0"/>
              <a:buNone/>
            </a:pPr>
            <a:r>
              <a:rPr lang="zh-CN" altLang="zh-CN" sz="3200" b="1">
                <a:latin typeface="宋体" panose="02010600030101010101" pitchFamily="2" charset="-122"/>
                <a:ea typeface="宋体" panose="02010600030101010101" pitchFamily="2" charset="-122"/>
                <a:sym typeface="+mn-ea"/>
              </a:rPr>
              <a:t>党是领导一切的。</a:t>
            </a:r>
            <a:endParaRPr lang="zh-CN" alt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7175" y="2900045"/>
            <a:ext cx="8455660" cy="2011045"/>
          </a:xfrm>
          <a:prstGeom prst="rect">
            <a:avLst/>
          </a:prstGeom>
        </p:spPr>
        <p:txBody>
          <a:bodyPr wrap="square">
            <a:spAutoFit/>
          </a:bodyPr>
          <a:lstStyle/>
          <a:p>
            <a:pPr algn="ctr">
              <a:lnSpc>
                <a:spcPct val="130000"/>
              </a:lnSpc>
            </a:pPr>
            <a:r>
              <a:rPr lang="zh-CN" altLang="en-US" sz="4800" b="1" dirty="0">
                <a:solidFill>
                  <a:srgbClr val="FF0000"/>
                </a:solidFill>
                <a:latin typeface="黑体" panose="02010609060101010101" pitchFamily="2" charset="-122"/>
                <a:ea typeface="黑体" panose="02010609060101010101" pitchFamily="2" charset="-122"/>
              </a:rPr>
              <a:t>新时代中国特色社会主义的</a:t>
            </a:r>
            <a:endParaRPr lang="zh-CN" altLang="en-US" sz="4800" b="1" dirty="0">
              <a:solidFill>
                <a:srgbClr val="FF0000"/>
              </a:solidFill>
              <a:latin typeface="黑体" panose="02010609060101010101" pitchFamily="2" charset="-122"/>
              <a:ea typeface="黑体" panose="02010609060101010101" pitchFamily="2" charset="-122"/>
            </a:endParaRPr>
          </a:p>
          <a:p>
            <a:pPr algn="ctr">
              <a:lnSpc>
                <a:spcPct val="130000"/>
              </a:lnSpc>
            </a:pPr>
            <a:r>
              <a:rPr lang="zh-CN" altLang="en-US" sz="4800" b="1" dirty="0">
                <a:latin typeface="黑体" panose="02010609060101010101" pitchFamily="2" charset="-122"/>
                <a:ea typeface="黑体" panose="02010609060101010101" pitchFamily="2" charset="-122"/>
              </a:rPr>
              <a:t>深刻变革</a:t>
            </a:r>
            <a:endParaRPr lang="zh-CN" altLang="en-US" sz="4800" b="1" dirty="0">
              <a:latin typeface="黑体" panose="02010609060101010101" pitchFamily="2" charset="-122"/>
              <a:ea typeface="黑体" panose="02010609060101010101" pitchFamily="2" charset="-122"/>
            </a:endParaRPr>
          </a:p>
        </p:txBody>
      </p:sp>
      <p:sp>
        <p:nvSpPr>
          <p:cNvPr id="4" name="椭圆 3"/>
          <p:cNvSpPr/>
          <p:nvPr/>
        </p:nvSpPr>
        <p:spPr>
          <a:xfrm>
            <a:off x="3460115" y="1221740"/>
            <a:ext cx="1511935" cy="1467485"/>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4800" b="1" i="1" u="none" strike="noStrike" cap="none" normalizeH="0" baseline="0">
                <a:ln>
                  <a:noFill/>
                </a:ln>
                <a:solidFill>
                  <a:schemeClr val="bg1"/>
                </a:solidFill>
                <a:effectLst/>
                <a:latin typeface="黑体" panose="02010609060101010101" pitchFamily="2" charset="-122"/>
                <a:ea typeface="黑体" panose="02010609060101010101" pitchFamily="2" charset="-122"/>
              </a:rPr>
              <a:t>01</a:t>
            </a:r>
            <a:endParaRPr kumimoji="0" lang="en-US" altLang="zh-CN" sz="4800" b="1" i="1" u="none" strike="noStrike" cap="none" normalizeH="0" baseline="0">
              <a:ln>
                <a:noFill/>
              </a:ln>
              <a:solidFill>
                <a:schemeClr val="bg1"/>
              </a:solidFill>
              <a:effectLst/>
              <a:latin typeface="黑体" panose="02010609060101010101" pitchFamily="2" charset="-122"/>
              <a:ea typeface="黑体" panose="0201060906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371475" y="303530"/>
            <a:ext cx="8791575" cy="1219200"/>
          </a:xfrm>
        </p:spPr>
        <p:txBody>
          <a:bodyPr/>
          <a:lstStyle/>
          <a:p>
            <a:pPr algn="l"/>
            <a:r>
              <a:rPr lang="zh-CN" altLang="en-US" sz="3600" b="1">
                <a:solidFill>
                  <a:schemeClr val="tx1"/>
                </a:solidFill>
                <a:latin typeface="黑体" panose="02010609060101010101" pitchFamily="2" charset="-122"/>
                <a:ea typeface="黑体" panose="02010609060101010101" pitchFamily="2" charset="-122"/>
                <a:sym typeface="+mn-ea"/>
              </a:rPr>
              <a:t>新时代中国特色社会主义十四条基本方略</a:t>
            </a:r>
            <a:br>
              <a:rPr lang="zh-CN" altLang="en-US" sz="3600" b="1">
                <a:solidFill>
                  <a:schemeClr val="tx1"/>
                </a:solidFill>
                <a:latin typeface="黑体" panose="02010609060101010101" pitchFamily="2" charset="-122"/>
                <a:ea typeface="黑体" panose="02010609060101010101" pitchFamily="2" charset="-122"/>
                <a:sym typeface="+mn-ea"/>
              </a:rPr>
            </a:br>
            <a:r>
              <a:rPr lang="zh-CN" altLang="en-US" sz="3600" b="1">
                <a:solidFill>
                  <a:schemeClr val="tx1"/>
                </a:solidFill>
                <a:latin typeface="黑体" panose="02010609060101010101" pitchFamily="2" charset="-122"/>
                <a:ea typeface="黑体" panose="02010609060101010101" pitchFamily="2" charset="-122"/>
                <a:sym typeface="+mn-ea"/>
              </a:rPr>
              <a:t> </a:t>
            </a:r>
            <a:r>
              <a:rPr lang="zh-CN" altLang="zh-CN" sz="3200" b="1">
                <a:solidFill>
                  <a:schemeClr val="accent2"/>
                </a:solidFill>
                <a:latin typeface="黑体" panose="02010609060101010101" pitchFamily="2" charset="-122"/>
                <a:ea typeface="黑体" panose="02010609060101010101" pitchFamily="2" charset="-122"/>
                <a:sym typeface="+mn-ea"/>
              </a:rPr>
              <a:t>第二，坚持以人民为中心</a:t>
            </a:r>
            <a:endParaRPr lang="zh-CN" altLang="en-US"/>
          </a:p>
        </p:txBody>
      </p:sp>
      <p:sp>
        <p:nvSpPr>
          <p:cNvPr id="3" name="内容占位符 2"/>
          <p:cNvSpPr>
            <a:spLocks noGrp="1"/>
          </p:cNvSpPr>
          <p:nvPr>
            <p:ph sz="half" idx="1"/>
          </p:nvPr>
        </p:nvSpPr>
        <p:spPr/>
        <p:txBody>
          <a:bodyPr/>
          <a:lstStyle/>
          <a:p>
            <a:pPr marL="0" indent="0">
              <a:buNone/>
            </a:pPr>
            <a:r>
              <a:rPr lang="en-US" altLang="zh-CN" sz="3200" b="1">
                <a:solidFill>
                  <a:schemeClr val="accent2"/>
                </a:solidFill>
                <a:latin typeface="黑体" panose="02010609060101010101" pitchFamily="2" charset="-122"/>
                <a:ea typeface="黑体" panose="02010609060101010101" pitchFamily="2" charset="-122"/>
                <a:sym typeface="+mn-ea"/>
              </a:rPr>
              <a:t>   </a:t>
            </a:r>
            <a:endParaRPr lang="zh-CN" altLang="zh-CN" sz="2400">
              <a:solidFill>
                <a:schemeClr val="accent2"/>
              </a:solidFill>
              <a:latin typeface="黑体" panose="02010609060101010101" pitchFamily="2" charset="-122"/>
              <a:ea typeface="黑体" panose="02010609060101010101" pitchFamily="2" charset="-122"/>
              <a:sym typeface="+mn-ea"/>
            </a:endParaRPr>
          </a:p>
          <a:p>
            <a:pPr marL="0" indent="0">
              <a:buFont typeface="Wingdings" panose="05000000000000000000" charset="0"/>
              <a:buNone/>
            </a:pPr>
            <a:endParaRPr lang="zh-CN" altLang="en-US" sz="2400" b="1">
              <a:latin typeface="宋体" panose="02010600030101010101" pitchFamily="2" charset="-122"/>
              <a:ea typeface="宋体" panose="02010600030101010101" pitchFamily="2" charset="-122"/>
            </a:endParaRPr>
          </a:p>
        </p:txBody>
      </p:sp>
      <p:sp>
        <p:nvSpPr>
          <p:cNvPr id="2" name="文本框 1"/>
          <p:cNvSpPr txBox="1"/>
          <p:nvPr/>
        </p:nvSpPr>
        <p:spPr>
          <a:xfrm>
            <a:off x="-108520" y="1609724"/>
            <a:ext cx="9027795" cy="2009775"/>
          </a:xfrm>
          <a:prstGeom prst="rect">
            <a:avLst/>
          </a:prstGeom>
          <a:noFill/>
          <a:ln>
            <a:solidFill>
              <a:schemeClr val="accent2"/>
            </a:solidFill>
          </a:ln>
        </p:spPr>
        <p:txBody>
          <a:bodyPr wrap="square" rtlCol="0">
            <a:spAutoFit/>
          </a:bodyPr>
          <a:lstStyle/>
          <a:p>
            <a:pPr algn="just" fontAlgn="auto">
              <a:lnSpc>
                <a:spcPct val="130000"/>
              </a:lnSpc>
            </a:pPr>
            <a:r>
              <a:rPr lang="en-US" altLang="zh-CN" sz="2400"/>
              <a:t>       </a:t>
            </a:r>
            <a:r>
              <a:rPr lang="zh-CN" altLang="en-US" sz="2400"/>
              <a:t>人民热爱生活，期盼有更好的教育、更稳定的工作、更满意的收入、更可靠的社会保障、更高水平的医疗卫生服务、更舒适的居住条件、更优美的环境，期盼孩子们能成长得更好、工作得更好、生活得更好。人民对美好生活的向往，就是我们的奋斗目标。</a:t>
            </a:r>
            <a:endParaRPr lang="zh-CN" altLang="en-US" sz="2400"/>
          </a:p>
        </p:txBody>
      </p:sp>
      <p:sp>
        <p:nvSpPr>
          <p:cNvPr id="4" name="文本框 3"/>
          <p:cNvSpPr txBox="1"/>
          <p:nvPr/>
        </p:nvSpPr>
        <p:spPr>
          <a:xfrm>
            <a:off x="253365" y="3755390"/>
            <a:ext cx="4686935" cy="1050290"/>
          </a:xfrm>
          <a:prstGeom prst="rect">
            <a:avLst/>
          </a:prstGeom>
          <a:noFill/>
          <a:ln>
            <a:solidFill>
              <a:srgbClr val="EF0128"/>
            </a:solidFill>
          </a:ln>
        </p:spPr>
        <p:txBody>
          <a:bodyPr wrap="square" rtlCol="0">
            <a:spAutoFit/>
          </a:bodyPr>
          <a:lstStyle/>
          <a:p>
            <a:pPr>
              <a:lnSpc>
                <a:spcPct val="130000"/>
              </a:lnSpc>
            </a:pPr>
            <a:r>
              <a:rPr lang="zh-CN" altLang="en-US" sz="2400"/>
              <a:t>全面建成小康社会，一个不能少；共同富裕路上，一个不能掉队。</a:t>
            </a:r>
            <a:endParaRPr lang="zh-CN" altLang="en-US" sz="2400"/>
          </a:p>
        </p:txBody>
      </p:sp>
      <p:pic>
        <p:nvPicPr>
          <p:cNvPr id="12" name="内容占位符 11"/>
          <p:cNvPicPr>
            <a:picLocks noGrp="1" noChangeAspect="1"/>
          </p:cNvPicPr>
          <p:nvPr>
            <p:ph sz="half" idx="2"/>
          </p:nvPr>
        </p:nvPicPr>
        <p:blipFill>
          <a:blip r:embed="rId1"/>
          <a:stretch>
            <a:fillRect/>
          </a:stretch>
        </p:blipFill>
        <p:spPr>
          <a:xfrm>
            <a:off x="5687060" y="3755390"/>
            <a:ext cx="3425190" cy="2978785"/>
          </a:xfrm>
          <a:prstGeom prst="rect">
            <a:avLst/>
          </a:prstGeom>
        </p:spPr>
      </p:pic>
      <p:sp>
        <p:nvSpPr>
          <p:cNvPr id="13" name="文本框 12"/>
          <p:cNvSpPr txBox="1"/>
          <p:nvPr/>
        </p:nvSpPr>
        <p:spPr>
          <a:xfrm>
            <a:off x="254000" y="5004435"/>
            <a:ext cx="5327650" cy="1568450"/>
          </a:xfrm>
          <a:prstGeom prst="rect">
            <a:avLst/>
          </a:prstGeom>
          <a:noFill/>
          <a:ln>
            <a:solidFill>
              <a:srgbClr val="EF0128"/>
            </a:solidFill>
          </a:ln>
        </p:spPr>
        <p:txBody>
          <a:bodyPr wrap="square" rtlCol="0">
            <a:spAutoFit/>
          </a:bodyPr>
          <a:lstStyle/>
          <a:p>
            <a:r>
              <a:rPr lang="zh-CN" altLang="en-US" sz="2400"/>
              <a:t>历史是人民书写的，一切成就归功于人民。只要我们深深扎根人民、紧紧依靠人民，就可以获得无穷的力量，风雨无阻，奋勇向前。</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4" grpId="1"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3210" y="984250"/>
            <a:ext cx="8602345" cy="5402580"/>
          </a:xfrm>
        </p:spPr>
        <p:txBody>
          <a:bodyPr/>
          <a:lstStyle/>
          <a:p>
            <a:pPr marL="0" indent="0">
              <a:lnSpc>
                <a:spcPct val="150000"/>
              </a:lnSpc>
              <a:buNone/>
            </a:pPr>
            <a:r>
              <a:rPr lang="zh-CN" altLang="en-US" sz="3600" b="1">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600" b="1">
              <a:solidFill>
                <a:schemeClr val="tx1"/>
              </a:solidFill>
              <a:latin typeface="黑体" panose="02010609060101010101" pitchFamily="2" charset="-122"/>
              <a:ea typeface="黑体" panose="02010609060101010101" pitchFamily="2" charset="-122"/>
              <a:sym typeface="+mn-ea"/>
            </a:endParaRPr>
          </a:p>
          <a:p>
            <a:pPr marL="0" indent="0">
              <a:lnSpc>
                <a:spcPct val="150000"/>
              </a:lnSpc>
              <a:buNone/>
            </a:pPr>
            <a:r>
              <a:rPr lang="zh-CN" altLang="zh-CN" sz="3200" b="1">
                <a:solidFill>
                  <a:schemeClr val="accent2"/>
                </a:solidFill>
                <a:latin typeface="黑体" panose="02010609060101010101" pitchFamily="2" charset="-122"/>
                <a:ea typeface="黑体" panose="02010609060101010101" pitchFamily="2" charset="-122"/>
                <a:sym typeface="+mn-ea"/>
              </a:rPr>
              <a:t>第三，坚持全面深化改革</a:t>
            </a:r>
            <a:endParaRPr lang="zh-CN" altLang="zh-CN" sz="3200" b="1">
              <a:solidFill>
                <a:schemeClr val="accent2"/>
              </a:solidFill>
              <a:latin typeface="黑体" panose="02010609060101010101" pitchFamily="2" charset="-122"/>
              <a:ea typeface="黑体" panose="02010609060101010101" pitchFamily="2" charset="-122"/>
              <a:sym typeface="+mn-ea"/>
            </a:endParaRPr>
          </a:p>
          <a:p>
            <a:pPr>
              <a:lnSpc>
                <a:spcPct val="150000"/>
              </a:lnSpc>
              <a:buFont typeface="Wingdings" panose="05000000000000000000" charset="0"/>
              <a:buChar char=""/>
            </a:pPr>
            <a:r>
              <a:rPr lang="zh-CN" altLang="en-US" sz="2800" b="1">
                <a:latin typeface="宋体" panose="02010600030101010101" pitchFamily="2" charset="-122"/>
                <a:ea typeface="宋体" panose="02010600030101010101" pitchFamily="2" charset="-122"/>
              </a:rPr>
              <a:t>通过改革，解决生产关系与生产力发展不相适应的矛盾，解决上层建筑和经济基础不相适应的矛盾，解决体制机制中存在的弊端。这样才能使生产力得到更好更快的发展，才能使人民群众的积极性、主动性、创造性得到最大的发展。</a:t>
            </a: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78" y="215900"/>
            <a:ext cx="8207375" cy="692150"/>
          </a:xfrm>
        </p:spPr>
        <p:txBody>
          <a:bodyPr/>
          <a:lstStyle/>
          <a:p>
            <a:r>
              <a:rPr lang="en-US" altLang="zh-CN" sz="3200" b="1">
                <a:solidFill>
                  <a:schemeClr val="accent2"/>
                </a:solidFill>
                <a:latin typeface="黑体" panose="02010609060101010101" pitchFamily="2" charset="-122"/>
                <a:ea typeface="黑体" panose="02010609060101010101" pitchFamily="2" charset="-122"/>
                <a:sym typeface="+mn-ea"/>
              </a:rPr>
              <a:t> </a:t>
            </a:r>
            <a:r>
              <a:rPr lang="zh-CN" altLang="en-US" sz="3200" b="1">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200"/>
          </a:p>
        </p:txBody>
      </p:sp>
      <p:sp>
        <p:nvSpPr>
          <p:cNvPr id="3" name="内容占位符 2"/>
          <p:cNvSpPr>
            <a:spLocks noGrp="1"/>
          </p:cNvSpPr>
          <p:nvPr>
            <p:ph idx="1"/>
          </p:nvPr>
        </p:nvSpPr>
        <p:spPr>
          <a:xfrm>
            <a:off x="0" y="1052736"/>
            <a:ext cx="8888730" cy="5509260"/>
          </a:xfrm>
        </p:spPr>
        <p:txBody>
          <a:bodyPr/>
          <a:lstStyle/>
          <a:p>
            <a:pPr marL="0" indent="0">
              <a:buNone/>
            </a:pPr>
            <a:r>
              <a:rPr lang="zh-CN" altLang="en-US" sz="3200" dirty="0">
                <a:solidFill>
                  <a:srgbClr val="FF0000"/>
                </a:solidFill>
                <a:latin typeface="黑体" panose="02010609060101010101" pitchFamily="2" charset="-122"/>
                <a:ea typeface="黑体" panose="02010609060101010101" pitchFamily="2" charset="-122"/>
              </a:rPr>
              <a:t>第四，坚持新发展理念</a:t>
            </a:r>
            <a:endParaRPr lang="zh-CN" altLang="en-US" sz="2400" dirty="0">
              <a:solidFill>
                <a:srgbClr val="FF0000"/>
              </a:solidFill>
              <a:latin typeface="黑体" panose="02010609060101010101" pitchFamily="2" charset="-122"/>
              <a:ea typeface="黑体" panose="02010609060101010101" pitchFamily="2" charset="-122"/>
            </a:endParaRPr>
          </a:p>
          <a:p>
            <a:pPr>
              <a:lnSpc>
                <a:spcPct val="110000"/>
              </a:lnSpc>
              <a:buFont typeface="Wingdings" panose="05000000000000000000" charset="0"/>
              <a:buChar char=""/>
            </a:pPr>
            <a:r>
              <a:rPr lang="zh-CN" altLang="en-US" sz="2800" b="1" dirty="0">
                <a:latin typeface="宋体" panose="02010600030101010101" pitchFamily="2" charset="-122"/>
                <a:ea typeface="宋体" panose="02010600030101010101" pitchFamily="2" charset="-122"/>
              </a:rPr>
              <a:t>新发展理念回答了发展的基本准则问题</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按照什么样的准则来发展。</a:t>
            </a:r>
            <a:endParaRPr lang="zh-CN" altLang="en-US" sz="2800" b="1" dirty="0">
              <a:latin typeface="宋体" panose="02010600030101010101" pitchFamily="2" charset="-122"/>
              <a:ea typeface="宋体" panose="02010600030101010101" pitchFamily="2" charset="-122"/>
            </a:endParaRPr>
          </a:p>
          <a:p>
            <a:pPr marL="0" indent="0">
              <a:lnSpc>
                <a:spcPct val="110000"/>
              </a:lnSpc>
              <a:buNone/>
            </a:pPr>
            <a:r>
              <a:rPr lang="zh-CN" altLang="en-US" sz="3200" dirty="0">
                <a:solidFill>
                  <a:srgbClr val="FF0000"/>
                </a:solidFill>
                <a:latin typeface="黑体" panose="02010609060101010101" pitchFamily="2" charset="-122"/>
                <a:ea typeface="黑体" panose="02010609060101010101" pitchFamily="2" charset="-122"/>
              </a:rPr>
              <a:t>第五，坚持人民当家作主</a:t>
            </a:r>
            <a:endParaRPr lang="zh-CN" altLang="en-US" sz="2400" dirty="0">
              <a:solidFill>
                <a:srgbClr val="FF0000"/>
              </a:solidFill>
              <a:latin typeface="黑体" panose="02010609060101010101" pitchFamily="2" charset="-122"/>
              <a:ea typeface="黑体" panose="02010609060101010101" pitchFamily="2" charset="-122"/>
            </a:endParaRPr>
          </a:p>
          <a:p>
            <a:pPr>
              <a:lnSpc>
                <a:spcPct val="120000"/>
              </a:lnSpc>
              <a:buFont typeface="Wingdings" panose="05000000000000000000" charset="0"/>
              <a:buChar char=""/>
            </a:pPr>
            <a:r>
              <a:rPr lang="zh-CN" altLang="en-US" sz="2800" b="1" dirty="0">
                <a:latin typeface="宋体" panose="02010600030101010101" pitchFamily="2" charset="-122"/>
                <a:ea typeface="宋体" panose="02010600030101010101" pitchFamily="2" charset="-122"/>
              </a:rPr>
              <a:t>社会主义政治建设的目标就是要建设社会主义民主政治，社会主义民主政治的根本原则就是人民当家作主</a:t>
            </a:r>
            <a:endParaRPr lang="zh-CN" altLang="en-US" sz="2800" b="1" dirty="0">
              <a:latin typeface="宋体" panose="02010600030101010101" pitchFamily="2" charset="-122"/>
              <a:ea typeface="宋体" panose="02010600030101010101" pitchFamily="2" charset="-122"/>
            </a:endParaRPr>
          </a:p>
          <a:p>
            <a:pPr marL="0" indent="0">
              <a:buNone/>
            </a:pPr>
            <a:r>
              <a:rPr lang="zh-CN" altLang="en-US" sz="3200" dirty="0">
                <a:solidFill>
                  <a:srgbClr val="FF0000"/>
                </a:solidFill>
                <a:latin typeface="黑体" panose="02010609060101010101" pitchFamily="2" charset="-122"/>
                <a:ea typeface="黑体" panose="02010609060101010101" pitchFamily="2" charset="-122"/>
              </a:rPr>
              <a:t>第六，坚持全面依法治国</a:t>
            </a:r>
            <a:endParaRPr lang="zh-CN" altLang="en-US" sz="2400" dirty="0">
              <a:solidFill>
                <a:srgbClr val="FF0000"/>
              </a:solidFill>
              <a:latin typeface="黑体" panose="02010609060101010101" pitchFamily="2" charset="-122"/>
              <a:ea typeface="黑体" panose="02010609060101010101" pitchFamily="2" charset="-122"/>
            </a:endParaRPr>
          </a:p>
          <a:p>
            <a:pPr>
              <a:lnSpc>
                <a:spcPct val="120000"/>
              </a:lnSpc>
              <a:buFont typeface="Wingdings" panose="05000000000000000000" charset="0"/>
              <a:buChar char=""/>
            </a:pPr>
            <a:r>
              <a:rPr lang="zh-CN" altLang="en-US" sz="2800" b="1" dirty="0">
                <a:latin typeface="宋体" panose="02010600030101010101" pitchFamily="2" charset="-122"/>
                <a:ea typeface="宋体" panose="02010600030101010101" pitchFamily="2" charset="-122"/>
              </a:rPr>
              <a:t>新时代的治国理政，就是要把法治作为治国理政的基本方式，而全面依法治国则解决了新时代中国特色社会主义的基本运行机制。</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8828405" cy="692150"/>
          </a:xfrm>
        </p:spPr>
        <p:txBody>
          <a:bodyPr/>
          <a:lstStyle/>
          <a:p>
            <a:r>
              <a:rPr lang="en-US" altLang="zh-CN" sz="3600" b="1" dirty="0">
                <a:solidFill>
                  <a:schemeClr val="accent2"/>
                </a:solidFill>
                <a:latin typeface="黑体" panose="02010609060101010101" pitchFamily="2" charset="-122"/>
                <a:ea typeface="黑体" panose="02010609060101010101" pitchFamily="2" charset="-122"/>
                <a:sym typeface="+mn-ea"/>
              </a:rPr>
              <a:t> </a:t>
            </a:r>
            <a:r>
              <a:rPr lang="zh-CN" altLang="en-US" sz="3600" b="1" dirty="0">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600" dirty="0"/>
          </a:p>
        </p:txBody>
      </p:sp>
      <p:sp>
        <p:nvSpPr>
          <p:cNvPr id="3" name="内容占位符 2"/>
          <p:cNvSpPr>
            <a:spLocks noGrp="1"/>
          </p:cNvSpPr>
          <p:nvPr>
            <p:ph idx="1"/>
          </p:nvPr>
        </p:nvSpPr>
        <p:spPr>
          <a:xfrm>
            <a:off x="170180" y="1208405"/>
            <a:ext cx="8815705" cy="5391150"/>
          </a:xfrm>
        </p:spPr>
        <p:txBody>
          <a:bodyPr/>
          <a:lstStyle/>
          <a:p>
            <a:pPr marL="0" indent="0">
              <a:buNone/>
            </a:pPr>
            <a:r>
              <a:rPr lang="zh-CN" altLang="en-US" sz="3200">
                <a:solidFill>
                  <a:srgbClr val="FF0000"/>
                </a:solidFill>
                <a:latin typeface="黑体" panose="02010609060101010101" pitchFamily="2" charset="-122"/>
                <a:ea typeface="黑体" panose="02010609060101010101" pitchFamily="2" charset="-122"/>
              </a:rPr>
              <a:t>第七，坚持社会主义核心价值体系</a:t>
            </a:r>
            <a:endParaRPr lang="zh-CN" altLang="en-US" sz="3200">
              <a:solidFill>
                <a:srgbClr val="FF0000"/>
              </a:solidFill>
              <a:latin typeface="黑体" panose="02010609060101010101" pitchFamily="2" charset="-122"/>
              <a:ea typeface="黑体" panose="02010609060101010101" pitchFamily="2" charset="-122"/>
            </a:endParaRPr>
          </a:p>
          <a:p>
            <a:pPr marL="0" indent="0">
              <a:buNone/>
            </a:pPr>
            <a:endParaRPr lang="zh-CN" altLang="en-US" sz="2800" b="1">
              <a:latin typeface="宋体" panose="02010600030101010101" pitchFamily="2" charset="-122"/>
              <a:ea typeface="宋体" panose="02010600030101010101" pitchFamily="2" charset="-122"/>
            </a:endParaRPr>
          </a:p>
        </p:txBody>
      </p:sp>
      <p:sp>
        <p:nvSpPr>
          <p:cNvPr id="4" name="文本框 3"/>
          <p:cNvSpPr txBox="1"/>
          <p:nvPr/>
        </p:nvSpPr>
        <p:spPr>
          <a:xfrm>
            <a:off x="274320" y="2030095"/>
            <a:ext cx="8208010" cy="1986280"/>
          </a:xfrm>
          <a:prstGeom prst="rect">
            <a:avLst/>
          </a:prstGeom>
          <a:noFill/>
          <a:ln>
            <a:solidFill>
              <a:srgbClr val="EF0128"/>
            </a:solidFill>
          </a:ln>
        </p:spPr>
        <p:txBody>
          <a:bodyPr wrap="square" rtlCol="0">
            <a:spAutoFit/>
          </a:bodyPr>
          <a:lstStyle/>
          <a:p>
            <a:pPr indent="0">
              <a:lnSpc>
                <a:spcPct val="110000"/>
              </a:lnSpc>
              <a:buFont typeface="Wingdings" panose="05000000000000000000" charset="0"/>
              <a:buNone/>
            </a:pPr>
            <a:r>
              <a:rPr lang="zh-CN" altLang="en-US" sz="2800" b="1">
                <a:latin typeface="宋体" panose="02010600030101010101" pitchFamily="2" charset="-122"/>
                <a:ea typeface="宋体" panose="02010600030101010101" pitchFamily="2" charset="-122"/>
                <a:sym typeface="+mn-ea"/>
              </a:rPr>
              <a:t>培育和践行社会主义核心价值观，为新时代中国特色社会主义提供了基本的价值准则和价值遵循，明确了</a:t>
            </a:r>
            <a:r>
              <a:rPr lang="en-US" altLang="zh-CN" sz="2800" b="1">
                <a:latin typeface="宋体" panose="02010600030101010101" pitchFamily="2" charset="-122"/>
                <a:ea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sym typeface="+mn-ea"/>
              </a:rPr>
              <a:t>要建设一个什么样的国家，建设一个什么样的社会，培育什么样的公民</a:t>
            </a:r>
            <a:r>
              <a:rPr lang="en-US" altLang="zh-CN" sz="2800" b="1">
                <a:latin typeface="宋体" panose="02010600030101010101" pitchFamily="2" charset="-122"/>
                <a:ea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sym typeface="+mn-ea"/>
              </a:rPr>
              <a:t>这个重大问题。</a:t>
            </a:r>
            <a:endParaRPr lang="zh-CN" altLang="en-US" sz="2800"/>
          </a:p>
        </p:txBody>
      </p:sp>
      <p:sp>
        <p:nvSpPr>
          <p:cNvPr id="5" name="文本框 4"/>
          <p:cNvSpPr txBox="1"/>
          <p:nvPr/>
        </p:nvSpPr>
        <p:spPr>
          <a:xfrm>
            <a:off x="712470" y="4827270"/>
            <a:ext cx="6466840" cy="1512570"/>
          </a:xfrm>
          <a:prstGeom prst="rect">
            <a:avLst/>
          </a:prstGeom>
          <a:noFill/>
          <a:ln>
            <a:solidFill>
              <a:srgbClr val="EF0128"/>
            </a:solidFill>
          </a:ln>
        </p:spPr>
        <p:txBody>
          <a:bodyPr wrap="square" rtlCol="0" anchor="t">
            <a:spAutoFit/>
          </a:bodyPr>
          <a:lstStyle/>
          <a:p>
            <a:pPr>
              <a:lnSpc>
                <a:spcPct val="110000"/>
              </a:lnSpc>
              <a:buFont typeface="Wingdings" panose="05000000000000000000" charset="0"/>
              <a:buChar char=""/>
            </a:pPr>
            <a:r>
              <a:rPr lang="zh-CN" altLang="en-US" sz="2800" b="1">
                <a:latin typeface="宋体" panose="02010600030101010101" pitchFamily="2" charset="-122"/>
                <a:ea typeface="宋体" panose="02010600030101010101" pitchFamily="2" charset="-122"/>
                <a:sym typeface="+mn-ea"/>
              </a:rPr>
              <a:t>国家层面：富强 民主 文明 和谐</a:t>
            </a:r>
            <a:endParaRPr lang="zh-CN" altLang="en-US" sz="2800" b="1">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2800" b="1">
                <a:latin typeface="宋体" panose="02010600030101010101" pitchFamily="2" charset="-122"/>
                <a:ea typeface="宋体" panose="02010600030101010101" pitchFamily="2" charset="-122"/>
                <a:sym typeface="+mn-ea"/>
              </a:rPr>
              <a:t>社会层面：自由 平等 公正 法治</a:t>
            </a:r>
            <a:endParaRPr lang="zh-CN" altLang="en-US" sz="2800" b="1">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2800" b="1">
                <a:latin typeface="宋体" panose="02010600030101010101" pitchFamily="2" charset="-122"/>
                <a:ea typeface="宋体" panose="02010600030101010101" pitchFamily="2" charset="-122"/>
                <a:sym typeface="+mn-ea"/>
              </a:rPr>
              <a:t>个人层面：爱国 敬业 诚信 友善</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4203" y="500380"/>
            <a:ext cx="8207375" cy="692150"/>
          </a:xfrm>
        </p:spPr>
        <p:txBody>
          <a:bodyPr/>
          <a:lstStyle/>
          <a:p>
            <a:r>
              <a:rPr lang="en-US" altLang="zh-CN" sz="3200" b="1">
                <a:solidFill>
                  <a:schemeClr val="accent2"/>
                </a:solidFill>
                <a:latin typeface="黑体" panose="02010609060101010101" pitchFamily="2" charset="-122"/>
                <a:ea typeface="黑体" panose="02010609060101010101" pitchFamily="2" charset="-122"/>
                <a:sym typeface="+mn-ea"/>
              </a:rPr>
              <a:t> </a:t>
            </a:r>
            <a:r>
              <a:rPr lang="zh-CN" altLang="en-US" sz="3200" b="1">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200"/>
          </a:p>
        </p:txBody>
      </p:sp>
      <p:sp>
        <p:nvSpPr>
          <p:cNvPr id="3" name="内容占位符 2"/>
          <p:cNvSpPr>
            <a:spLocks noGrp="1"/>
          </p:cNvSpPr>
          <p:nvPr>
            <p:ph idx="1"/>
          </p:nvPr>
        </p:nvSpPr>
        <p:spPr>
          <a:xfrm>
            <a:off x="33655" y="1762125"/>
            <a:ext cx="9076690" cy="4785995"/>
          </a:xfrm>
        </p:spPr>
        <p:txBody>
          <a:bodyPr/>
          <a:lstStyle/>
          <a:p>
            <a:pPr marL="0" indent="0">
              <a:lnSpc>
                <a:spcPct val="140000"/>
              </a:lnSpc>
              <a:buNone/>
            </a:pPr>
            <a:r>
              <a:rPr lang="zh-CN" altLang="en-US" sz="3200">
                <a:solidFill>
                  <a:srgbClr val="FF0000"/>
                </a:solidFill>
                <a:latin typeface="黑体" panose="02010609060101010101" pitchFamily="2" charset="-122"/>
                <a:ea typeface="黑体" panose="02010609060101010101" pitchFamily="2" charset="-122"/>
              </a:rPr>
              <a:t>第八，坚持在发展中保障和改善民生</a:t>
            </a:r>
            <a:endParaRPr lang="zh-CN" altLang="en-US" sz="3200">
              <a:solidFill>
                <a:srgbClr val="FF0000"/>
              </a:solidFill>
              <a:latin typeface="黑体" panose="02010609060101010101" pitchFamily="2" charset="-122"/>
              <a:ea typeface="黑体" panose="02010609060101010101" pitchFamily="2" charset="-122"/>
            </a:endParaRPr>
          </a:p>
          <a:p>
            <a:pPr marL="0" indent="0">
              <a:lnSpc>
                <a:spcPct val="140000"/>
              </a:lnSpc>
              <a:buFont typeface="Wingdings" panose="05000000000000000000" charset="0"/>
              <a:buChar char=""/>
            </a:pPr>
            <a:r>
              <a:rPr lang="zh-CN" altLang="en-US" sz="2800" b="1">
                <a:latin typeface="宋体" panose="02010600030101010101" pitchFamily="2" charset="-122"/>
                <a:ea typeface="宋体" panose="02010600030101010101" pitchFamily="2" charset="-122"/>
              </a:rPr>
              <a:t>教育、医疗、就业、住房、社会保障等方方面面都关系到广大人民群众的切身利益。保障和改善民生的前提是发展，只有实现更好的发展、更快的发展、更加公平和更有效率的发展，才能使保障和改善民生有基本的物质条件和物质基础。</a:t>
            </a:r>
            <a:endParaRPr lang="zh-CN" altLang="en-US" sz="2800" b="1">
              <a:latin typeface="宋体" panose="02010600030101010101" pitchFamily="2" charset="-122"/>
              <a:ea typeface="宋体" panose="02010600030101010101" pitchFamily="2" charset="-122"/>
            </a:endParaRPr>
          </a:p>
          <a:p>
            <a:pPr marL="0" indent="0">
              <a:buNone/>
            </a:pP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88640"/>
            <a:ext cx="8207375" cy="692150"/>
          </a:xfrm>
        </p:spPr>
        <p:txBody>
          <a:bodyPr/>
          <a:lstStyle/>
          <a:p>
            <a:r>
              <a:rPr lang="zh-CN" altLang="en-US" sz="3200" b="1" dirty="0">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200" dirty="0"/>
          </a:p>
        </p:txBody>
      </p:sp>
      <p:sp>
        <p:nvSpPr>
          <p:cNvPr id="3" name="内容占位符 2"/>
          <p:cNvSpPr>
            <a:spLocks noGrp="1"/>
          </p:cNvSpPr>
          <p:nvPr>
            <p:ph idx="1"/>
          </p:nvPr>
        </p:nvSpPr>
        <p:spPr>
          <a:xfrm>
            <a:off x="0" y="908720"/>
            <a:ext cx="8888730" cy="5819775"/>
          </a:xfrm>
        </p:spPr>
        <p:txBody>
          <a:bodyPr/>
          <a:lstStyle/>
          <a:p>
            <a:pPr marL="0" indent="0">
              <a:buNone/>
            </a:pPr>
            <a:r>
              <a:rPr lang="zh-CN" altLang="en-US" sz="3200" dirty="0">
                <a:solidFill>
                  <a:srgbClr val="FF0000"/>
                </a:solidFill>
                <a:latin typeface="黑体" panose="02010609060101010101" pitchFamily="2" charset="-122"/>
                <a:ea typeface="黑体" panose="02010609060101010101" pitchFamily="2" charset="-122"/>
              </a:rPr>
              <a:t>第九，坚持人与自然和谐共生</a:t>
            </a:r>
            <a:endParaRPr lang="zh-CN" altLang="en-US" sz="3200" dirty="0">
              <a:solidFill>
                <a:srgbClr val="FF0000"/>
              </a:solidFill>
              <a:latin typeface="黑体" panose="02010609060101010101" pitchFamily="2" charset="-122"/>
              <a:ea typeface="黑体" panose="02010609060101010101" pitchFamily="2" charset="-122"/>
            </a:endParaRPr>
          </a:p>
          <a:p>
            <a:pPr>
              <a:lnSpc>
                <a:spcPct val="120000"/>
              </a:lnSpc>
              <a:buFont typeface="Wingdings" panose="05000000000000000000" charset="0"/>
              <a:buChar char=""/>
            </a:pPr>
            <a:r>
              <a:rPr lang="zh-CN" altLang="en-US" sz="2800" b="1" dirty="0">
                <a:latin typeface="宋体" panose="02010600030101010101" pitchFamily="2" charset="-122"/>
                <a:ea typeface="宋体" panose="02010600030101010101" pitchFamily="2" charset="-122"/>
              </a:rPr>
              <a:t>要建设有绿水青山的、美丽的、美好的、宜人的、清新的生产生活环境和空间。</a:t>
            </a:r>
            <a:endParaRPr lang="zh-CN" altLang="en-US" sz="2800" b="1" dirty="0">
              <a:latin typeface="宋体" panose="02010600030101010101" pitchFamily="2" charset="-122"/>
              <a:ea typeface="宋体" panose="02010600030101010101" pitchFamily="2" charset="-122"/>
            </a:endParaRPr>
          </a:p>
          <a:p>
            <a:pPr marL="0" indent="0">
              <a:lnSpc>
                <a:spcPct val="100000"/>
              </a:lnSpc>
              <a:buNone/>
            </a:pPr>
            <a:r>
              <a:rPr lang="zh-CN" altLang="en-US" sz="3200" dirty="0">
                <a:solidFill>
                  <a:srgbClr val="FF0000"/>
                </a:solidFill>
                <a:latin typeface="黑体" panose="02010609060101010101" pitchFamily="2" charset="-122"/>
                <a:ea typeface="黑体" panose="02010609060101010101" pitchFamily="2" charset="-122"/>
              </a:rPr>
              <a:t>第十，坚持总体国家安全观</a:t>
            </a:r>
            <a:endParaRPr lang="zh-CN" altLang="en-US" sz="3200" dirty="0">
              <a:solidFill>
                <a:srgbClr val="FF0000"/>
              </a:solidFill>
              <a:latin typeface="黑体" panose="02010609060101010101" pitchFamily="2" charset="-122"/>
              <a:ea typeface="黑体" panose="02010609060101010101" pitchFamily="2" charset="-122"/>
            </a:endParaRPr>
          </a:p>
          <a:p>
            <a:pPr marL="0" indent="0">
              <a:lnSpc>
                <a:spcPct val="110000"/>
              </a:lnSpc>
              <a:buFont typeface="Wingdings" panose="05000000000000000000" charset="0"/>
              <a:buChar char=""/>
            </a:pPr>
            <a:r>
              <a:rPr lang="zh-CN" altLang="en-US" sz="2800" b="1" dirty="0">
                <a:latin typeface="宋体" panose="02010600030101010101" pitchFamily="2" charset="-122"/>
                <a:ea typeface="宋体" panose="02010600030101010101" pitchFamily="2" charset="-122"/>
              </a:rPr>
              <a:t>总体国家安全观为新时代坚持和发展中国特色社会主义构建了安全网和安全盾牌。</a:t>
            </a:r>
            <a:endParaRPr lang="zh-CN" altLang="en-US" sz="2800" b="1" dirty="0">
              <a:latin typeface="宋体" panose="02010600030101010101" pitchFamily="2" charset="-122"/>
              <a:ea typeface="宋体" panose="02010600030101010101" pitchFamily="2" charset="-122"/>
            </a:endParaRPr>
          </a:p>
          <a:p>
            <a:pPr marL="0" indent="0">
              <a:buNone/>
            </a:pPr>
            <a:r>
              <a:rPr lang="zh-CN" altLang="en-US" sz="3200" dirty="0">
                <a:solidFill>
                  <a:srgbClr val="FF0000"/>
                </a:solidFill>
                <a:latin typeface="黑体" panose="02010609060101010101" pitchFamily="2" charset="-122"/>
                <a:ea typeface="黑体" panose="02010609060101010101" pitchFamily="2" charset="-122"/>
                <a:sym typeface="+mn-ea"/>
              </a:rPr>
              <a:t>第十一，坚持党对人民军队的绝对领导</a:t>
            </a:r>
            <a:endParaRPr lang="zh-CN" altLang="en-US" sz="3200" dirty="0">
              <a:solidFill>
                <a:srgbClr val="FF0000"/>
              </a:solidFill>
              <a:latin typeface="黑体" panose="02010609060101010101" pitchFamily="2" charset="-122"/>
              <a:ea typeface="黑体" panose="02010609060101010101" pitchFamily="2" charset="-122"/>
              <a:sym typeface="+mn-ea"/>
            </a:endParaRPr>
          </a:p>
          <a:p>
            <a:pPr>
              <a:lnSpc>
                <a:spcPct val="110000"/>
              </a:lnSpc>
              <a:buFont typeface="Wingdings" panose="05000000000000000000" charset="0"/>
              <a:buChar char=""/>
            </a:pPr>
            <a:r>
              <a:rPr lang="zh-CN" altLang="en-US" sz="2800" b="1" dirty="0">
                <a:solidFill>
                  <a:schemeClr val="tx1"/>
                </a:solidFill>
                <a:latin typeface="宋体" panose="02010600030101010101" pitchFamily="2" charset="-122"/>
                <a:ea typeface="宋体" panose="02010600030101010101" pitchFamily="2" charset="-122"/>
              </a:rPr>
              <a:t>人民军队是在中国共产党绝对领导下的一支忠诚军队。党对人民军队的绝对领导是军队永远不变的军魂。我们强调政治建军，而政治建军的最根本任务就是要巩固和强化党对军队的绝对领导。</a:t>
            </a:r>
            <a:endParaRPr lang="zh-CN" altLang="en-US" sz="2800" b="1" dirty="0">
              <a:solidFill>
                <a:schemeClr val="tx1"/>
              </a:solidFill>
              <a:latin typeface="宋体" panose="02010600030101010101" pitchFamily="2" charset="-122"/>
              <a:ea typeface="宋体" panose="02010600030101010101" pitchFamily="2" charset="-122"/>
            </a:endParaRPr>
          </a:p>
          <a:p>
            <a:pPr marL="0" indent="0">
              <a:buNone/>
            </a:pPr>
            <a:endParaRPr lang="zh-CN" altLang="en-US" sz="2800" b="1" dirty="0">
              <a:solidFill>
                <a:schemeClr val="tx1"/>
              </a:solidFill>
              <a:latin typeface="宋体" panose="02010600030101010101" pitchFamily="2" charset="-122"/>
              <a:ea typeface="宋体" panose="02010600030101010101" pitchFamily="2" charset="-122"/>
            </a:endParaRPr>
          </a:p>
          <a:p>
            <a:pPr marL="0" indent="0">
              <a:lnSpc>
                <a:spcPct val="120000"/>
              </a:lnSpc>
              <a:buFont typeface="Wingdings" panose="05000000000000000000" charset="0"/>
              <a:buNone/>
            </a:pPr>
            <a:endParaRPr lang="zh-CN" altLang="en-US" sz="28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78" y="370840"/>
            <a:ext cx="8207375" cy="692150"/>
          </a:xfrm>
        </p:spPr>
        <p:txBody>
          <a:bodyPr/>
          <a:lstStyle/>
          <a:p>
            <a:r>
              <a:rPr lang="en-US" altLang="zh-CN" sz="3200" b="1">
                <a:solidFill>
                  <a:schemeClr val="accent2"/>
                </a:solidFill>
                <a:latin typeface="黑体" panose="02010609060101010101" pitchFamily="2" charset="-122"/>
                <a:ea typeface="黑体" panose="02010609060101010101" pitchFamily="2" charset="-122"/>
                <a:sym typeface="+mn-ea"/>
              </a:rPr>
              <a:t> </a:t>
            </a:r>
            <a:r>
              <a:rPr lang="zh-CN" altLang="en-US" sz="3200" b="1">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200"/>
          </a:p>
        </p:txBody>
      </p:sp>
      <p:sp>
        <p:nvSpPr>
          <p:cNvPr id="3" name="内容占位符 2"/>
          <p:cNvSpPr>
            <a:spLocks noGrp="1"/>
          </p:cNvSpPr>
          <p:nvPr>
            <p:ph idx="1"/>
          </p:nvPr>
        </p:nvSpPr>
        <p:spPr>
          <a:xfrm>
            <a:off x="262255" y="1206500"/>
            <a:ext cx="8663940" cy="5405120"/>
          </a:xfrm>
        </p:spPr>
        <p:txBody>
          <a:bodyPr/>
          <a:lstStyle/>
          <a:p>
            <a:pPr marL="0" indent="0">
              <a:lnSpc>
                <a:spcPct val="160000"/>
              </a:lnSpc>
              <a:buNone/>
            </a:pPr>
            <a:r>
              <a:rPr lang="zh-CN" altLang="en-US" sz="3200" dirty="0">
                <a:solidFill>
                  <a:srgbClr val="FF0000"/>
                </a:solidFill>
                <a:latin typeface="黑体" panose="02010609060101010101" pitchFamily="2" charset="-122"/>
                <a:ea typeface="黑体" panose="02010609060101010101" pitchFamily="2" charset="-122"/>
              </a:rPr>
              <a:t>第十二，坚持</a:t>
            </a:r>
            <a:r>
              <a:rPr lang="en-US" altLang="zh-CN" sz="3200" dirty="0">
                <a:solidFill>
                  <a:srgbClr val="FF0000"/>
                </a:solidFill>
                <a:latin typeface="黑体" panose="02010609060101010101" pitchFamily="2" charset="-122"/>
                <a:ea typeface="黑体" panose="02010609060101010101" pitchFamily="2" charset="-122"/>
              </a:rPr>
              <a:t>“</a:t>
            </a:r>
            <a:r>
              <a:rPr lang="zh-CN" altLang="en-US" sz="3200" dirty="0">
                <a:solidFill>
                  <a:srgbClr val="FF0000"/>
                </a:solidFill>
                <a:latin typeface="黑体" panose="02010609060101010101" pitchFamily="2" charset="-122"/>
                <a:ea typeface="黑体" panose="02010609060101010101" pitchFamily="2" charset="-122"/>
              </a:rPr>
              <a:t>一国两制</a:t>
            </a:r>
            <a:r>
              <a:rPr lang="en-US" altLang="zh-CN" sz="3200" dirty="0">
                <a:solidFill>
                  <a:srgbClr val="FF0000"/>
                </a:solidFill>
                <a:latin typeface="黑体" panose="02010609060101010101" pitchFamily="2" charset="-122"/>
                <a:ea typeface="黑体" panose="02010609060101010101" pitchFamily="2" charset="-122"/>
              </a:rPr>
              <a:t>”</a:t>
            </a:r>
            <a:r>
              <a:rPr lang="zh-CN" altLang="en-US" sz="3200" dirty="0">
                <a:solidFill>
                  <a:srgbClr val="FF0000"/>
                </a:solidFill>
                <a:latin typeface="黑体" panose="02010609060101010101" pitchFamily="2" charset="-122"/>
                <a:ea typeface="黑体" panose="02010609060101010101" pitchFamily="2" charset="-122"/>
              </a:rPr>
              <a:t>和推进祖国统一</a:t>
            </a:r>
            <a:endParaRPr lang="zh-CN" altLang="en-US" sz="3200" dirty="0">
              <a:solidFill>
                <a:srgbClr val="FF0000"/>
              </a:solidFill>
              <a:latin typeface="黑体" panose="02010609060101010101" pitchFamily="2" charset="-122"/>
              <a:ea typeface="黑体" panose="02010609060101010101" pitchFamily="2" charset="-122"/>
            </a:endParaRPr>
          </a:p>
          <a:p>
            <a:pPr marL="0" indent="0">
              <a:lnSpc>
                <a:spcPct val="150000"/>
              </a:lnSpc>
              <a:buFont typeface="Wingdings" panose="05000000000000000000" charset="0"/>
              <a:buChar char=""/>
            </a:pPr>
            <a:r>
              <a:rPr lang="zh-CN" altLang="en-US" sz="2400" b="1" dirty="0">
                <a:solidFill>
                  <a:schemeClr val="tx1"/>
                </a:solidFill>
                <a:latin typeface="宋体" panose="02010600030101010101" pitchFamily="2" charset="-122"/>
                <a:ea typeface="宋体" panose="02010600030101010101" pitchFamily="2" charset="-122"/>
              </a:rPr>
              <a:t>保持香港、澳门长期繁荣稳定，实现祖国完全统一，是实现中华民族伟大复兴的必然要求。必须把维护中央对香港、澳门特别行政区</a:t>
            </a:r>
            <a:r>
              <a:rPr lang="zh-CN" altLang="en-US" sz="2400" b="1" dirty="0">
                <a:solidFill>
                  <a:srgbClr val="FF0000"/>
                </a:solidFill>
                <a:latin typeface="宋体" panose="02010600030101010101" pitchFamily="2" charset="-122"/>
                <a:ea typeface="宋体" panose="02010600030101010101" pitchFamily="2" charset="-122"/>
              </a:rPr>
              <a:t>全面管治权</a:t>
            </a:r>
            <a:r>
              <a:rPr lang="zh-CN" altLang="en-US" sz="2400" b="1" dirty="0">
                <a:solidFill>
                  <a:schemeClr val="tx1"/>
                </a:solidFill>
                <a:latin typeface="宋体" panose="02010600030101010101" pitchFamily="2" charset="-122"/>
                <a:ea typeface="宋体" panose="02010600030101010101" pitchFamily="2" charset="-122"/>
              </a:rPr>
              <a:t>和保障特别行政区</a:t>
            </a:r>
            <a:r>
              <a:rPr lang="zh-CN" altLang="en-US" sz="2400" b="1" dirty="0">
                <a:solidFill>
                  <a:srgbClr val="FF0000"/>
                </a:solidFill>
                <a:latin typeface="宋体" panose="02010600030101010101" pitchFamily="2" charset="-122"/>
                <a:ea typeface="宋体" panose="02010600030101010101" pitchFamily="2" charset="-122"/>
              </a:rPr>
              <a:t>高度自治权</a:t>
            </a:r>
            <a:r>
              <a:rPr lang="zh-CN" altLang="en-US" sz="2400" b="1" dirty="0">
                <a:solidFill>
                  <a:schemeClr val="tx1"/>
                </a:solidFill>
                <a:latin typeface="宋体" panose="02010600030101010101" pitchFamily="2" charset="-122"/>
                <a:ea typeface="宋体" panose="02010600030101010101" pitchFamily="2" charset="-122"/>
              </a:rPr>
              <a:t>有机结合起来，确保“一国两制”方针不会变、不动摇，确保“一国两制”实践不变形、不走样。必须坚持一个中国原则，坚持“九二共识”，推动两岸关系和平发展，深化两岸经济合作和文化往来，推动两岸同胞共同反对一切分裂国家的活动，共同为实现中华民族伟大复兴而奋斗。</a:t>
            </a:r>
            <a:endParaRPr lang="zh-CN" altLang="en-US" sz="2400" b="1" dirty="0">
              <a:solidFill>
                <a:schemeClr val="tx1"/>
              </a:solidFill>
              <a:latin typeface="宋体" panose="02010600030101010101" pitchFamily="2" charset="-122"/>
              <a:ea typeface="宋体" panose="02010600030101010101" pitchFamily="2" charset="-122"/>
            </a:endParaRPr>
          </a:p>
          <a:p>
            <a:pPr>
              <a:lnSpc>
                <a:spcPct val="120000"/>
              </a:lnSpc>
              <a:buFont typeface="Wingdings" panose="05000000000000000000" charset="0"/>
              <a:buChar char=""/>
            </a:pPr>
            <a:endParaRPr lang="zh-CN" altLang="en-US" sz="2400" b="1"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78" y="370840"/>
            <a:ext cx="8207375" cy="692150"/>
          </a:xfrm>
        </p:spPr>
        <p:txBody>
          <a:bodyPr/>
          <a:lstStyle/>
          <a:p>
            <a:r>
              <a:rPr lang="en-US" altLang="zh-CN" sz="3200" b="1">
                <a:solidFill>
                  <a:schemeClr val="accent2"/>
                </a:solidFill>
                <a:latin typeface="黑体" panose="02010609060101010101" pitchFamily="2" charset="-122"/>
                <a:ea typeface="黑体" panose="02010609060101010101" pitchFamily="2" charset="-122"/>
                <a:sym typeface="+mn-ea"/>
              </a:rPr>
              <a:t> </a:t>
            </a:r>
            <a:r>
              <a:rPr lang="zh-CN" altLang="en-US" sz="3200" b="1">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200"/>
          </a:p>
        </p:txBody>
      </p:sp>
      <p:sp>
        <p:nvSpPr>
          <p:cNvPr id="3" name="内容占位符 2"/>
          <p:cNvSpPr>
            <a:spLocks noGrp="1"/>
          </p:cNvSpPr>
          <p:nvPr>
            <p:ph idx="1"/>
          </p:nvPr>
        </p:nvSpPr>
        <p:spPr>
          <a:xfrm>
            <a:off x="262255" y="1206500"/>
            <a:ext cx="8663940" cy="5405120"/>
          </a:xfrm>
        </p:spPr>
        <p:txBody>
          <a:bodyPr/>
          <a:lstStyle/>
          <a:p>
            <a:pPr marL="0" indent="0">
              <a:lnSpc>
                <a:spcPct val="160000"/>
              </a:lnSpc>
              <a:buNone/>
            </a:pPr>
            <a:r>
              <a:rPr lang="zh-CN" altLang="en-US" sz="3200" dirty="0">
                <a:solidFill>
                  <a:srgbClr val="FF0000"/>
                </a:solidFill>
                <a:latin typeface="黑体" panose="02010609060101010101" pitchFamily="2" charset="-122"/>
                <a:ea typeface="黑体" panose="02010609060101010101" pitchFamily="2" charset="-122"/>
              </a:rPr>
              <a:t>第十二，坚持</a:t>
            </a:r>
            <a:r>
              <a:rPr lang="en-US" altLang="zh-CN" sz="3200" dirty="0">
                <a:solidFill>
                  <a:srgbClr val="FF0000"/>
                </a:solidFill>
                <a:latin typeface="黑体" panose="02010609060101010101" pitchFamily="2" charset="-122"/>
                <a:ea typeface="黑体" panose="02010609060101010101" pitchFamily="2" charset="-122"/>
              </a:rPr>
              <a:t>“</a:t>
            </a:r>
            <a:r>
              <a:rPr lang="zh-CN" altLang="en-US" sz="3200" dirty="0">
                <a:solidFill>
                  <a:srgbClr val="FF0000"/>
                </a:solidFill>
                <a:latin typeface="黑体" panose="02010609060101010101" pitchFamily="2" charset="-122"/>
                <a:ea typeface="黑体" panose="02010609060101010101" pitchFamily="2" charset="-122"/>
              </a:rPr>
              <a:t>一国两制</a:t>
            </a:r>
            <a:r>
              <a:rPr lang="en-US" altLang="zh-CN" sz="3200" dirty="0">
                <a:solidFill>
                  <a:srgbClr val="FF0000"/>
                </a:solidFill>
                <a:latin typeface="黑体" panose="02010609060101010101" pitchFamily="2" charset="-122"/>
                <a:ea typeface="黑体" panose="02010609060101010101" pitchFamily="2" charset="-122"/>
              </a:rPr>
              <a:t>”</a:t>
            </a:r>
            <a:r>
              <a:rPr lang="zh-CN" altLang="en-US" sz="3200" dirty="0">
                <a:solidFill>
                  <a:srgbClr val="FF0000"/>
                </a:solidFill>
                <a:latin typeface="黑体" panose="02010609060101010101" pitchFamily="2" charset="-122"/>
                <a:ea typeface="黑体" panose="02010609060101010101" pitchFamily="2" charset="-122"/>
              </a:rPr>
              <a:t>和推进祖国统一</a:t>
            </a:r>
            <a:endParaRPr lang="zh-CN" altLang="en-US" sz="3200" dirty="0">
              <a:solidFill>
                <a:srgbClr val="FF0000"/>
              </a:solidFill>
              <a:latin typeface="黑体" panose="02010609060101010101" pitchFamily="2" charset="-122"/>
              <a:ea typeface="黑体" panose="02010609060101010101" pitchFamily="2" charset="-122"/>
            </a:endParaRPr>
          </a:p>
          <a:p>
            <a:pPr marL="0" indent="0">
              <a:lnSpc>
                <a:spcPct val="120000"/>
              </a:lnSpc>
              <a:buFont typeface="Wingdings" panose="05000000000000000000" charset="0"/>
              <a:buChar char=""/>
            </a:pPr>
            <a:r>
              <a:rPr lang="zh-CN" altLang="en-US" sz="2400" b="1" dirty="0">
                <a:solidFill>
                  <a:schemeClr val="tx1"/>
                </a:solidFill>
                <a:latin typeface="宋体" panose="02010600030101010101" pitchFamily="2" charset="-122"/>
                <a:ea typeface="宋体" panose="02010600030101010101" pitchFamily="2" charset="-122"/>
              </a:rPr>
              <a:t>2月28日上午，国台办新闻发言人安峰山在北京发布消息，大陆多个部门联手制定的《关于促进两岸经济文化交流合作的若干措施》正式出台，并自公布之日起施行。这一政策共31条具体措施，涵盖产业、财税、用地、金融、就业、教育、文化、医疗等多个领域。</a:t>
            </a:r>
            <a:endParaRPr lang="zh-CN" altLang="en-US" sz="2400" b="1" dirty="0">
              <a:solidFill>
                <a:schemeClr val="tx1"/>
              </a:solidFill>
              <a:latin typeface="宋体" panose="02010600030101010101" pitchFamily="2" charset="-122"/>
              <a:ea typeface="宋体" panose="02010600030101010101" pitchFamily="2" charset="-122"/>
            </a:endParaRPr>
          </a:p>
          <a:p>
            <a:pPr marL="0" indent="0">
              <a:lnSpc>
                <a:spcPct val="120000"/>
              </a:lnSpc>
              <a:buFont typeface="Wingdings" panose="05000000000000000000" charset="0"/>
              <a:buChar char=""/>
            </a:pPr>
            <a:r>
              <a:rPr lang="zh-CN" altLang="en-US" sz="2400" b="1" dirty="0">
                <a:solidFill>
                  <a:schemeClr val="tx1"/>
                </a:solidFill>
                <a:latin typeface="宋体" panose="02010600030101010101" pitchFamily="2" charset="-122"/>
                <a:ea typeface="宋体" panose="02010600030101010101" pitchFamily="2" charset="-122"/>
              </a:rPr>
              <a:t>分享大陆机遇：台湾专业人才可申请参与国家</a:t>
            </a:r>
            <a:r>
              <a:rPr lang="en-US" altLang="zh-CN" sz="2400" b="1" dirty="0">
                <a:solidFill>
                  <a:schemeClr val="tx1"/>
                </a:solidFill>
                <a:latin typeface="宋体" panose="02010600030101010101" pitchFamily="2" charset="-122"/>
                <a:ea typeface="宋体" panose="02010600030101010101" pitchFamily="2" charset="-122"/>
              </a:rPr>
              <a:t>“</a:t>
            </a:r>
            <a:r>
              <a:rPr lang="zh-CN" altLang="en-US" sz="2400" b="1" dirty="0">
                <a:solidFill>
                  <a:schemeClr val="tx1"/>
                </a:solidFill>
                <a:latin typeface="宋体" panose="02010600030101010101" pitchFamily="2" charset="-122"/>
                <a:ea typeface="宋体" panose="02010600030101010101" pitchFamily="2" charset="-122"/>
              </a:rPr>
              <a:t>千人计划</a:t>
            </a:r>
            <a:r>
              <a:rPr lang="en-US" altLang="zh-CN" sz="2400" b="1" dirty="0">
                <a:solidFill>
                  <a:schemeClr val="tx1"/>
                </a:solidFill>
                <a:latin typeface="宋体" panose="02010600030101010101" pitchFamily="2" charset="-122"/>
                <a:ea typeface="宋体" panose="02010600030101010101" pitchFamily="2" charset="-122"/>
              </a:rPr>
              <a:t>”</a:t>
            </a:r>
            <a:r>
              <a:rPr lang="zh-CN" altLang="en-US" sz="2400" b="1" dirty="0">
                <a:solidFill>
                  <a:schemeClr val="tx1"/>
                </a:solidFill>
                <a:latin typeface="宋体" panose="02010600030101010101" pitchFamily="2" charset="-122"/>
                <a:ea typeface="宋体" panose="02010600030101010101" pitchFamily="2" charset="-122"/>
              </a:rPr>
              <a:t>；台胞可申报国家各类科研基金；中华慈善奖、梅花奖、金鹰奖等各类评奖项目提名涵盖台湾地区；鼓励台胞加入大陆专业性社团组织和行业协会；鼓励台胞和相关社团参与大陆扶贫、支教、公益、社区建设等基层工作。</a:t>
            </a:r>
            <a:endParaRPr lang="zh-CN" altLang="en-US" sz="2400" b="1" dirty="0">
              <a:solidFill>
                <a:schemeClr val="tx1"/>
              </a:solidFill>
              <a:latin typeface="宋体" panose="02010600030101010101" pitchFamily="2" charset="-122"/>
              <a:ea typeface="宋体" panose="02010600030101010101" pitchFamily="2" charset="-122"/>
            </a:endParaRPr>
          </a:p>
          <a:p>
            <a:pPr>
              <a:lnSpc>
                <a:spcPct val="120000"/>
              </a:lnSpc>
              <a:buFont typeface="Wingdings" panose="05000000000000000000" charset="0"/>
              <a:buChar char=""/>
            </a:pPr>
            <a:endParaRPr lang="zh-CN" altLang="en-US" sz="2400" b="1"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78" y="370840"/>
            <a:ext cx="8207375" cy="692150"/>
          </a:xfrm>
        </p:spPr>
        <p:txBody>
          <a:bodyPr/>
          <a:lstStyle/>
          <a:p>
            <a:r>
              <a:rPr lang="en-US" altLang="zh-CN" sz="3200" b="1">
                <a:solidFill>
                  <a:schemeClr val="accent2"/>
                </a:solidFill>
                <a:latin typeface="黑体" panose="02010609060101010101" pitchFamily="2" charset="-122"/>
                <a:ea typeface="黑体" panose="02010609060101010101" pitchFamily="2" charset="-122"/>
                <a:sym typeface="+mn-ea"/>
              </a:rPr>
              <a:t> </a:t>
            </a:r>
            <a:r>
              <a:rPr lang="zh-CN" altLang="en-US" sz="3200" b="1">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200"/>
          </a:p>
        </p:txBody>
      </p:sp>
      <p:sp>
        <p:nvSpPr>
          <p:cNvPr id="3" name="内容占位符 2"/>
          <p:cNvSpPr>
            <a:spLocks noGrp="1"/>
          </p:cNvSpPr>
          <p:nvPr>
            <p:ph idx="1"/>
          </p:nvPr>
        </p:nvSpPr>
        <p:spPr>
          <a:xfrm>
            <a:off x="37465" y="1062990"/>
            <a:ext cx="8888730" cy="5405120"/>
          </a:xfrm>
        </p:spPr>
        <p:txBody>
          <a:bodyPr/>
          <a:lstStyle/>
          <a:p>
            <a:pPr marL="0" indent="0">
              <a:lnSpc>
                <a:spcPct val="160000"/>
              </a:lnSpc>
              <a:buNone/>
            </a:pPr>
            <a:r>
              <a:rPr lang="zh-CN" altLang="en-US" sz="3200" dirty="0">
                <a:solidFill>
                  <a:srgbClr val="FF0000"/>
                </a:solidFill>
                <a:latin typeface="黑体" panose="02010609060101010101" pitchFamily="2" charset="-122"/>
                <a:ea typeface="黑体" panose="02010609060101010101" pitchFamily="2" charset="-122"/>
              </a:rPr>
              <a:t>第十二，坚持</a:t>
            </a:r>
            <a:r>
              <a:rPr lang="en-US" altLang="zh-CN" sz="3200" dirty="0">
                <a:solidFill>
                  <a:srgbClr val="FF0000"/>
                </a:solidFill>
                <a:latin typeface="黑体" panose="02010609060101010101" pitchFamily="2" charset="-122"/>
                <a:ea typeface="黑体" panose="02010609060101010101" pitchFamily="2" charset="-122"/>
              </a:rPr>
              <a:t>“</a:t>
            </a:r>
            <a:r>
              <a:rPr lang="zh-CN" altLang="en-US" sz="3200" dirty="0">
                <a:solidFill>
                  <a:srgbClr val="FF0000"/>
                </a:solidFill>
                <a:latin typeface="黑体" panose="02010609060101010101" pitchFamily="2" charset="-122"/>
                <a:ea typeface="黑体" panose="02010609060101010101" pitchFamily="2" charset="-122"/>
              </a:rPr>
              <a:t>一国两制</a:t>
            </a:r>
            <a:r>
              <a:rPr lang="en-US" altLang="zh-CN" sz="3200" dirty="0">
                <a:solidFill>
                  <a:srgbClr val="FF0000"/>
                </a:solidFill>
                <a:latin typeface="黑体" panose="02010609060101010101" pitchFamily="2" charset="-122"/>
                <a:ea typeface="黑体" panose="02010609060101010101" pitchFamily="2" charset="-122"/>
              </a:rPr>
              <a:t>”</a:t>
            </a:r>
            <a:r>
              <a:rPr lang="zh-CN" altLang="en-US" sz="3200" dirty="0">
                <a:solidFill>
                  <a:srgbClr val="FF0000"/>
                </a:solidFill>
                <a:latin typeface="黑体" panose="02010609060101010101" pitchFamily="2" charset="-122"/>
                <a:ea typeface="黑体" panose="02010609060101010101" pitchFamily="2" charset="-122"/>
              </a:rPr>
              <a:t>和推进祖国统一</a:t>
            </a:r>
            <a:endParaRPr lang="zh-CN" altLang="en-US" sz="3200" dirty="0">
              <a:solidFill>
                <a:srgbClr val="FF0000"/>
              </a:solidFill>
              <a:latin typeface="黑体" panose="02010609060101010101" pitchFamily="2" charset="-122"/>
              <a:ea typeface="黑体" panose="02010609060101010101" pitchFamily="2" charset="-122"/>
            </a:endParaRPr>
          </a:p>
          <a:p>
            <a:pPr marL="0" indent="0">
              <a:lnSpc>
                <a:spcPct val="160000"/>
              </a:lnSpc>
              <a:buFont typeface="Wingdings" panose="05000000000000000000" charset="0"/>
              <a:buChar char=""/>
            </a:pPr>
            <a:r>
              <a:rPr lang="zh-CN" altLang="zh-CN" sz="2800" b="1" dirty="0">
                <a:latin typeface="宋体" panose="02010600030101010101" pitchFamily="2" charset="-122"/>
                <a:ea typeface="宋体" panose="02010600030101010101" pitchFamily="2" charset="-122"/>
              </a:rPr>
              <a:t>我们坚决维护国家主权和领土完整，绝不容忍国家分裂的历史悲剧重演。一切分裂祖国的活动都必将遭到全体中国人坚决反对。我们有坚定的意志、充分的决心、足够的能力挫败任何形式的</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台独</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分裂图谋。我们绝不允许任何人、任何组织、任何政党、在任何时候、以任何形式、把任何一块中国领土分裂出去！</a:t>
            </a:r>
            <a:endParaRPr lang="zh-CN" altLang="en-US" sz="2800" b="1" dirty="0">
              <a:solidFill>
                <a:schemeClr val="tx1"/>
              </a:solidFill>
              <a:latin typeface="宋体" panose="02010600030101010101" pitchFamily="2" charset="-122"/>
              <a:ea typeface="宋体" panose="02010600030101010101" pitchFamily="2" charset="-122"/>
            </a:endParaRPr>
          </a:p>
          <a:p>
            <a:pPr>
              <a:lnSpc>
                <a:spcPct val="120000"/>
              </a:lnSpc>
              <a:buFont typeface="Wingdings" panose="05000000000000000000" charset="0"/>
              <a:buChar char=""/>
            </a:pPr>
            <a:endParaRPr lang="zh-CN" altLang="en-US" sz="28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562610"/>
            <a:ext cx="8207375" cy="692150"/>
          </a:xfrm>
        </p:spPr>
        <p:txBody>
          <a:bodyPr/>
          <a:lstStyle/>
          <a:p>
            <a:r>
              <a:rPr lang="en-US" altLang="zh-CN" sz="3200" b="1">
                <a:solidFill>
                  <a:schemeClr val="accent2"/>
                </a:solidFill>
                <a:latin typeface="黑体" panose="02010609060101010101" pitchFamily="2" charset="-122"/>
                <a:ea typeface="黑体" panose="02010609060101010101" pitchFamily="2" charset="-122"/>
                <a:sym typeface="+mn-ea"/>
              </a:rPr>
              <a:t> </a:t>
            </a:r>
            <a:r>
              <a:rPr lang="zh-CN" altLang="en-US" sz="3200" b="1">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200"/>
          </a:p>
        </p:txBody>
      </p:sp>
      <p:sp>
        <p:nvSpPr>
          <p:cNvPr id="3" name="内容占位符 2"/>
          <p:cNvSpPr>
            <a:spLocks noGrp="1"/>
          </p:cNvSpPr>
          <p:nvPr>
            <p:ph idx="1"/>
          </p:nvPr>
        </p:nvSpPr>
        <p:spPr>
          <a:xfrm>
            <a:off x="269240" y="1719580"/>
            <a:ext cx="8693785" cy="4409440"/>
          </a:xfrm>
        </p:spPr>
        <p:txBody>
          <a:bodyPr/>
          <a:lstStyle/>
          <a:p>
            <a:pPr marL="0" indent="0">
              <a:lnSpc>
                <a:spcPct val="170000"/>
              </a:lnSpc>
              <a:buNone/>
            </a:pPr>
            <a:r>
              <a:rPr lang="zh-CN" altLang="en-US" sz="3200" dirty="0">
                <a:solidFill>
                  <a:srgbClr val="FF0000"/>
                </a:solidFill>
                <a:latin typeface="黑体" panose="02010609060101010101" pitchFamily="2" charset="-122"/>
                <a:ea typeface="黑体" panose="02010609060101010101" pitchFamily="2" charset="-122"/>
              </a:rPr>
              <a:t>第十三，坚持推动构建人类命运共同体</a:t>
            </a:r>
            <a:endParaRPr lang="zh-CN" altLang="en-US" sz="3200" dirty="0">
              <a:solidFill>
                <a:srgbClr val="FF0000"/>
              </a:solidFill>
              <a:latin typeface="黑体" panose="02010609060101010101" pitchFamily="2" charset="-122"/>
              <a:ea typeface="黑体" panose="02010609060101010101" pitchFamily="2" charset="-122"/>
            </a:endParaRPr>
          </a:p>
          <a:p>
            <a:pPr marL="0" indent="0">
              <a:lnSpc>
                <a:spcPct val="170000"/>
              </a:lnSpc>
              <a:buFont typeface="Wingdings" panose="05000000000000000000" charset="0"/>
              <a:buChar char=""/>
            </a:pPr>
            <a:r>
              <a:rPr lang="zh-CN" altLang="en-US" sz="2800" b="1" dirty="0">
                <a:latin typeface="宋体" panose="02010600030101010101" pitchFamily="2" charset="-122"/>
                <a:ea typeface="宋体" panose="02010600030101010101" pitchFamily="2" charset="-122"/>
              </a:rPr>
              <a:t>十八大以来，我们党对建设一个什么样的世界的探索所取得的一个重大成果，就是提出了构建人类命运共同体的重大概念。可以说，人类命运共同体是当今世界建立国与国之间基本关系的总体构思和框架。</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395" y="1090295"/>
            <a:ext cx="8665845" cy="922020"/>
          </a:xfrm>
          <a:prstGeom prst="rect">
            <a:avLst/>
          </a:prstGeom>
          <a:noFill/>
        </p:spPr>
        <p:txBody>
          <a:bodyPr wrap="square" rtlCol="0">
            <a:spAutoFit/>
          </a:bodyPr>
          <a:lstStyle/>
          <a:p>
            <a:pPr>
              <a:lnSpc>
                <a:spcPct val="150000"/>
              </a:lnSpc>
            </a:pPr>
            <a:r>
              <a:rPr lang="zh-CN" altLang="en-US" sz="3600" b="1" i="1" dirty="0">
                <a:solidFill>
                  <a:schemeClr val="accent2"/>
                </a:solidFill>
                <a:latin typeface="黑体" panose="02010609060101010101" pitchFamily="2" charset="-122"/>
                <a:ea typeface="黑体" panose="02010609060101010101" pitchFamily="2" charset="-122"/>
              </a:rPr>
              <a:t>如何理解把握</a:t>
            </a:r>
            <a:r>
              <a:rPr lang="en-US" altLang="zh-CN" sz="3600" b="1" i="1" dirty="0">
                <a:solidFill>
                  <a:schemeClr val="accent2"/>
                </a:solidFill>
                <a:latin typeface="黑体" panose="02010609060101010101" pitchFamily="2" charset="-122"/>
                <a:ea typeface="黑体" panose="02010609060101010101" pitchFamily="2" charset="-122"/>
              </a:rPr>
              <a:t>“</a:t>
            </a:r>
            <a:r>
              <a:rPr lang="zh-CN" altLang="en-US" sz="3600" b="1" i="1" dirty="0">
                <a:solidFill>
                  <a:schemeClr val="accent2"/>
                </a:solidFill>
                <a:latin typeface="黑体" panose="02010609060101010101" pitchFamily="2" charset="-122"/>
                <a:ea typeface="黑体" panose="02010609060101010101" pitchFamily="2" charset="-122"/>
              </a:rPr>
              <a:t>新时代</a:t>
            </a:r>
            <a:r>
              <a:rPr lang="en-US" altLang="zh-CN" sz="3600" b="1" i="1" dirty="0">
                <a:solidFill>
                  <a:schemeClr val="accent2"/>
                </a:solidFill>
                <a:latin typeface="黑体" panose="02010609060101010101" pitchFamily="2" charset="-122"/>
                <a:ea typeface="黑体" panose="02010609060101010101" pitchFamily="2" charset="-122"/>
              </a:rPr>
              <a:t>”</a:t>
            </a:r>
            <a:r>
              <a:rPr lang="zh-CN" altLang="en-US" sz="3600" b="1" i="1" dirty="0">
                <a:solidFill>
                  <a:schemeClr val="accent2"/>
                </a:solidFill>
                <a:latin typeface="黑体" panose="02010609060101010101" pitchFamily="2" charset="-122"/>
                <a:ea typeface="黑体" panose="02010609060101010101" pitchFamily="2" charset="-122"/>
              </a:rPr>
              <a:t>这一重大判断</a:t>
            </a:r>
            <a:endParaRPr lang="zh-CN" altLang="en-US" sz="3600" b="1" i="1" dirty="0">
              <a:solidFill>
                <a:schemeClr val="accent2"/>
              </a:solidFill>
              <a:latin typeface="黑体" panose="02010609060101010101" pitchFamily="2" charset="-122"/>
              <a:ea typeface="黑体" panose="02010609060101010101" pitchFamily="2" charset="-122"/>
            </a:endParaRPr>
          </a:p>
        </p:txBody>
      </p:sp>
      <p:sp>
        <p:nvSpPr>
          <p:cNvPr id="5" name="圆角矩形 4"/>
          <p:cNvSpPr/>
          <p:nvPr/>
        </p:nvSpPr>
        <p:spPr>
          <a:xfrm>
            <a:off x="240030" y="2341245"/>
            <a:ext cx="4858385" cy="4061460"/>
          </a:xfrm>
          <a:prstGeom prst="roundRect">
            <a:avLst/>
          </a:prstGeom>
          <a:solidFill>
            <a:schemeClr val="bg2">
              <a:lumMod val="20000"/>
              <a:lumOff val="80000"/>
            </a:schemeClr>
          </a:solidFill>
          <a:ln w="9525" cap="flat" cmpd="sng" algn="ctr">
            <a:solidFill>
              <a:schemeClr val="accent2"/>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20000"/>
              </a:lnSpc>
              <a:spcBef>
                <a:spcPct val="0"/>
              </a:spcBef>
              <a:spcAft>
                <a:spcPct val="0"/>
              </a:spcAft>
              <a:buClrTx/>
              <a:buSzTx/>
              <a:buFontTx/>
              <a:buNone/>
            </a:pPr>
            <a:r>
              <a:rPr lang="zh-CN" altLang="en-US" sz="2800">
                <a:sym typeface="+mn-ea"/>
              </a:rPr>
              <a:t>任何时代的形成、产生和发展都有其实践基础。</a:t>
            </a:r>
            <a:endParaRPr lang="zh-CN" altLang="en-US" sz="2800"/>
          </a:p>
          <a:p>
            <a:pPr marL="0" marR="0" indent="0" algn="l" defTabSz="914400" rtl="0" eaLnBrk="1" fontAlgn="base" latinLnBrk="0" hangingPunct="1">
              <a:lnSpc>
                <a:spcPct val="120000"/>
              </a:lnSpc>
              <a:spcBef>
                <a:spcPct val="0"/>
              </a:spcBef>
              <a:spcAft>
                <a:spcPct val="0"/>
              </a:spcAft>
              <a:buClrTx/>
              <a:buSzTx/>
              <a:buFontTx/>
              <a:buNone/>
            </a:pPr>
            <a:r>
              <a:rPr lang="zh-CN" altLang="en-US" sz="2800">
                <a:sym typeface="+mn-ea"/>
              </a:rPr>
              <a:t>党中央在十八大以来中国特色社会主义</a:t>
            </a:r>
            <a:r>
              <a:rPr lang="zh-CN" altLang="en-US" sz="2800">
                <a:solidFill>
                  <a:schemeClr val="accent2"/>
                </a:solidFill>
                <a:sym typeface="+mn-ea"/>
              </a:rPr>
              <a:t>发生的重大历史性变革、取得的重大历史性成就的</a:t>
            </a:r>
            <a:r>
              <a:rPr lang="zh-CN" altLang="en-US" sz="2800">
                <a:sym typeface="+mn-ea"/>
              </a:rPr>
              <a:t>基础上，作出</a:t>
            </a:r>
            <a:r>
              <a:rPr lang="en-US" altLang="zh-CN" sz="2800">
                <a:sym typeface="+mn-ea"/>
              </a:rPr>
              <a:t>“</a:t>
            </a:r>
            <a:r>
              <a:rPr lang="zh-CN" altLang="en-US" sz="2800">
                <a:sym typeface="+mn-ea"/>
              </a:rPr>
              <a:t>新时代</a:t>
            </a:r>
            <a:r>
              <a:rPr lang="en-US" altLang="zh-CN" sz="2800">
                <a:sym typeface="+mn-ea"/>
              </a:rPr>
              <a:t>”</a:t>
            </a:r>
            <a:r>
              <a:rPr lang="zh-CN" altLang="en-US" sz="2800">
                <a:sym typeface="+mn-ea"/>
              </a:rPr>
              <a:t>这一重大判断</a:t>
            </a:r>
            <a:endParaRPr kumimoji="0" lang="zh-CN" altLang="en-US" sz="2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6" name="直接连接符 5"/>
          <p:cNvCxnSpPr/>
          <p:nvPr/>
        </p:nvCxnSpPr>
        <p:spPr>
          <a:xfrm flipV="1">
            <a:off x="5167630" y="2277110"/>
            <a:ext cx="1132840" cy="66675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7" name="直接连接符 6"/>
          <p:cNvCxnSpPr/>
          <p:nvPr/>
        </p:nvCxnSpPr>
        <p:spPr>
          <a:xfrm>
            <a:off x="5076190" y="2924810"/>
            <a:ext cx="1727835" cy="72009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9" name="对角圆角矩形 8"/>
          <p:cNvSpPr/>
          <p:nvPr/>
        </p:nvSpPr>
        <p:spPr>
          <a:xfrm>
            <a:off x="6443980" y="2060575"/>
            <a:ext cx="1781175" cy="975360"/>
          </a:xfrm>
          <a:prstGeom prst="round2DiagRect">
            <a:avLst/>
          </a:prstGeom>
          <a:solidFill>
            <a:schemeClr val="bg1"/>
          </a:solidFill>
          <a:ln w="9525" cap="flat" cmpd="sng" algn="ctr">
            <a:solidFill>
              <a:schemeClr val="accent2"/>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800">
                <a:solidFill>
                  <a:schemeClr val="accent2"/>
                </a:solidFill>
                <a:sym typeface="+mn-ea"/>
              </a:rPr>
              <a:t>历史性</a:t>
            </a:r>
            <a:endParaRPr lang="zh-CN" altLang="en-US" sz="2800">
              <a:solidFill>
                <a:schemeClr val="accent2"/>
              </a:solidFill>
            </a:endParaRPr>
          </a:p>
          <a:p>
            <a:pPr marL="0" marR="0" indent="0" algn="ctr" defTabSz="914400" rtl="0" eaLnBrk="1" fontAlgn="base" latinLnBrk="0" hangingPunct="1">
              <a:lnSpc>
                <a:spcPct val="100000"/>
              </a:lnSpc>
              <a:spcBef>
                <a:spcPct val="0"/>
              </a:spcBef>
              <a:spcAft>
                <a:spcPct val="0"/>
              </a:spcAft>
              <a:buClrTx/>
              <a:buSzTx/>
              <a:buFontTx/>
              <a:buNone/>
            </a:pPr>
            <a:r>
              <a:rPr lang="zh-CN" altLang="en-US" sz="2800">
                <a:solidFill>
                  <a:schemeClr val="accent2"/>
                </a:solidFill>
                <a:sym typeface="+mn-ea"/>
              </a:rPr>
              <a:t>变革</a:t>
            </a:r>
            <a:endParaRPr kumimoji="0" lang="zh-CN" altLang="en-US" sz="2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对角圆角矩形 9"/>
          <p:cNvSpPr/>
          <p:nvPr/>
        </p:nvSpPr>
        <p:spPr>
          <a:xfrm>
            <a:off x="6894195" y="3644900"/>
            <a:ext cx="1866900" cy="1000760"/>
          </a:xfrm>
          <a:prstGeom prst="round2DiagRect">
            <a:avLst/>
          </a:prstGeom>
          <a:solidFill>
            <a:schemeClr val="bg1"/>
          </a:solidFill>
          <a:ln w="9525" cap="flat" cmpd="sng" algn="ctr">
            <a:solidFill>
              <a:srgbClr val="C00000"/>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800">
                <a:solidFill>
                  <a:schemeClr val="accent2"/>
                </a:solidFill>
                <a:sym typeface="+mn-ea"/>
              </a:rPr>
              <a:t>历史性</a:t>
            </a:r>
            <a:endParaRPr lang="zh-CN" altLang="en-US" sz="2800">
              <a:solidFill>
                <a:schemeClr val="accent2"/>
              </a:solidFill>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2800" b="0" u="none" strike="noStrike" cap="none" normalizeH="0" baseline="0">
                <a:ln>
                  <a:noFill/>
                </a:ln>
                <a:solidFill>
                  <a:schemeClr val="accent2"/>
                </a:solidFill>
                <a:effectLst/>
                <a:latin typeface="黑体" panose="02010609060101010101" pitchFamily="2" charset="-122"/>
                <a:ea typeface="黑体" panose="02010609060101010101" pitchFamily="2" charset="-122"/>
              </a:rPr>
              <a:t>成就</a:t>
            </a:r>
            <a:endParaRPr kumimoji="0" lang="zh-CN" altLang="en-US" sz="2800" b="0" u="none" strike="noStrike" cap="none" normalizeH="0" baseline="0">
              <a:ln>
                <a:noFill/>
              </a:ln>
              <a:solidFill>
                <a:schemeClr val="accent2"/>
              </a:solidFill>
              <a:effectLst/>
              <a:latin typeface="黑体" panose="02010609060101010101" pitchFamily="2" charset="-122"/>
              <a:ea typeface="黑体" panose="0201060906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20688"/>
            <a:ext cx="8892479" cy="6120680"/>
          </a:xfrm>
        </p:spPr>
        <p:txBody>
          <a:bodyPr/>
          <a:lstStyle/>
          <a:p>
            <a:pPr marL="0" indent="0" algn="ctr">
              <a:buNone/>
            </a:pPr>
            <a:r>
              <a:rPr lang="zh-CN" altLang="zh-CN" sz="3200" b="1" kern="100" dirty="0">
                <a:solidFill>
                  <a:schemeClr val="tx1"/>
                </a:solidFill>
                <a:latin typeface="+mj-ea"/>
                <a:ea typeface="+mj-ea"/>
                <a:cs typeface="Times New Roman" panose="02020603050405020304" pitchFamily="18" charset="0"/>
              </a:rPr>
              <a:t>面对全球乱象</a:t>
            </a:r>
            <a:r>
              <a:rPr lang="en-US" altLang="zh-CN" sz="3200" b="1" kern="100" dirty="0">
                <a:solidFill>
                  <a:schemeClr val="tx1"/>
                </a:solidFill>
                <a:latin typeface="+mj-ea"/>
                <a:ea typeface="+mj-ea"/>
                <a:cs typeface="Times New Roman" panose="02020603050405020304" pitchFamily="18" charset="0"/>
              </a:rPr>
              <a:t>,</a:t>
            </a:r>
            <a:r>
              <a:rPr lang="zh-CN" altLang="zh-CN" sz="3200" b="1" kern="100" dirty="0">
                <a:solidFill>
                  <a:schemeClr val="tx1"/>
                </a:solidFill>
                <a:latin typeface="+mj-ea"/>
                <a:ea typeface="+mj-ea"/>
                <a:cs typeface="Times New Roman" panose="02020603050405020304" pitchFamily="18" charset="0"/>
              </a:rPr>
              <a:t>人类怎样选择</a:t>
            </a:r>
            <a:r>
              <a:rPr lang="en-US" altLang="zh-CN" sz="3200" b="1" kern="100" dirty="0">
                <a:solidFill>
                  <a:schemeClr val="tx1"/>
                </a:solidFill>
                <a:latin typeface="+mj-ea"/>
                <a:ea typeface="+mj-ea"/>
                <a:cs typeface="Times New Roman" panose="02020603050405020304" pitchFamily="18" charset="0"/>
              </a:rPr>
              <a:t>?</a:t>
            </a:r>
            <a:endParaRPr lang="en-US" altLang="zh-CN" sz="3200" b="1" kern="100" dirty="0">
              <a:solidFill>
                <a:schemeClr val="tx1"/>
              </a:solidFill>
              <a:latin typeface="+mj-ea"/>
              <a:ea typeface="+mj-ea"/>
              <a:cs typeface="Times New Roman" panose="02020603050405020304" pitchFamily="18" charset="0"/>
            </a:endParaRPr>
          </a:p>
          <a:p>
            <a:pPr>
              <a:lnSpc>
                <a:spcPct val="150000"/>
              </a:lnSpc>
            </a:pP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人类面临的全球性问题数量之多、规模之大、程度之深前所未有。面对这种局势</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人类有两种选择</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一种是</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为争权夺利恶性竞争甚至兵戎相见</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另一种是</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顺应时代发展潮流</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齐心协力应对挑战</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开展全球性协作</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这就将为构建人类命运共同体创造有利条件。</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世界各国有分歧矛盾</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也免不了产生磕磕碰碰</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但各国人民生活在同一片蓝天下、拥有同一个家园</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应该是一家人。</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世界各国应该秉持</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天下一家</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理念</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张开怀抱</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彼此理解</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求同存异</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共同为构建人类命运共同体而努力。</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20320"/>
            <a:ext cx="8640959" cy="6878320"/>
          </a:xfrm>
        </p:spPr>
        <p:txBody>
          <a:bodyPr/>
          <a:lstStyle/>
          <a:p>
            <a:pPr marL="0" indent="0" algn="ctr">
              <a:buNone/>
            </a:pPr>
            <a:r>
              <a:rPr lang="zh-CN" altLang="zh-CN" sz="2800" kern="100" dirty="0">
                <a:solidFill>
                  <a:schemeClr val="tx1"/>
                </a:solidFill>
                <a:latin typeface="+mn-ea"/>
                <a:ea typeface="+mn-ea"/>
                <a:cs typeface="Times New Roman" panose="02020603050405020304" pitchFamily="18" charset="0"/>
              </a:rPr>
              <a:t>要建设怎样的人类命运共同体</a:t>
            </a:r>
            <a:r>
              <a:rPr lang="en-US" altLang="zh-CN" sz="2800" kern="100" dirty="0">
                <a:solidFill>
                  <a:schemeClr val="tx1"/>
                </a:solidFill>
                <a:latin typeface="+mn-ea"/>
                <a:ea typeface="+mn-ea"/>
                <a:cs typeface="Times New Roman" panose="02020603050405020304" pitchFamily="18" charset="0"/>
              </a:rPr>
              <a:t>?</a:t>
            </a:r>
            <a:endParaRPr lang="en-US" altLang="zh-CN" sz="2800" kern="100" dirty="0">
              <a:solidFill>
                <a:schemeClr val="tx1"/>
              </a:solidFill>
              <a:latin typeface="+mn-ea"/>
              <a:ea typeface="+mn-ea"/>
              <a:cs typeface="Times New Roman" panose="02020603050405020304" pitchFamily="18" charset="0"/>
            </a:endParaRPr>
          </a:p>
          <a:p>
            <a:pPr marL="0" indent="0">
              <a:buNone/>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、努力建设一个远离恐惧、普遍安全的世界</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面对日益复杂化、综合化的安全威胁</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单打独斗不行</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迷信武力更不行。应该坚持共同、综合、合作、可持续的新安全观</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营造公平正义、共建共享的安全格局。</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、努力建设一个远离贫困、共同繁荣的世界</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当今世界发展不平衡不充分问题仍然普遍存在。如果奉行你输我赢、赢者通吃的老一套逻辑</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结果必然是封上了别人的门</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也堵上了自己的路。</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、努力建设一个远离封闭、开放包容的世界</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文明的繁盛、人类的进步</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离不开求同存异、开放包容。我们应该坚持世界是丰富多彩的、文明是多样的理念</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让人类创造的各种文明交相辉映</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和谐共存。</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、努力建设一个山清水秀、清洁美丽的世界</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在可预见的将来</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人类都要生活在地球之上。这是一个不可改变的事实。我们应该共同呵护好地球家园</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为了我们自己</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也为了子孙后代。</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620688"/>
            <a:ext cx="8856983" cy="5904656"/>
          </a:xfrm>
        </p:spPr>
        <p:txBody>
          <a:bodyPr/>
          <a:lstStyle/>
          <a:p>
            <a:pPr indent="0">
              <a:buNone/>
            </a:pPr>
            <a:r>
              <a:rPr lang="zh-CN" altLang="zh-CN" sz="3200" b="1" dirty="0">
                <a:solidFill>
                  <a:schemeClr val="tx1"/>
                </a:solidFill>
                <a:latin typeface="黑体" panose="02010609060101010101" pitchFamily="2" charset="-122"/>
                <a:ea typeface="黑体" panose="02010609060101010101" pitchFamily="2" charset="-122"/>
                <a:cs typeface="宋体" panose="02010600030101010101" pitchFamily="2" charset="-122"/>
              </a:rPr>
              <a:t>构建人类命运共同体</a:t>
            </a:r>
            <a:r>
              <a:rPr lang="en-US" altLang="zh-CN" sz="3200" b="1" dirty="0">
                <a:solidFill>
                  <a:schemeClr val="tx1"/>
                </a:solidFill>
                <a:latin typeface="黑体" panose="02010609060101010101" pitchFamily="2" charset="-122"/>
                <a:ea typeface="黑体" panose="02010609060101010101" pitchFamily="2" charset="-122"/>
                <a:cs typeface="宋体" panose="02010600030101010101" pitchFamily="2" charset="-122"/>
              </a:rPr>
              <a:t>,</a:t>
            </a:r>
            <a:r>
              <a:rPr lang="zh-CN" altLang="zh-CN" sz="3200" b="1" dirty="0">
                <a:solidFill>
                  <a:schemeClr val="tx1"/>
                </a:solidFill>
                <a:latin typeface="黑体" panose="02010609060101010101" pitchFamily="2" charset="-122"/>
                <a:ea typeface="黑体" panose="02010609060101010101" pitchFamily="2" charset="-122"/>
                <a:cs typeface="宋体" panose="02010600030101010101" pitchFamily="2" charset="-122"/>
              </a:rPr>
              <a:t>中国共产党作出</a:t>
            </a:r>
            <a:r>
              <a:rPr lang="en-US" altLang="zh-CN" sz="3200" b="1" dirty="0">
                <a:solidFill>
                  <a:schemeClr val="tx1"/>
                </a:solidFill>
                <a:latin typeface="黑体" panose="02010609060101010101" pitchFamily="2" charset="-122"/>
                <a:ea typeface="黑体" panose="02010609060101010101" pitchFamily="2" charset="-122"/>
                <a:cs typeface="宋体" panose="02010600030101010101" pitchFamily="2" charset="-122"/>
              </a:rPr>
              <a:t>3</a:t>
            </a:r>
            <a:r>
              <a:rPr lang="zh-CN" altLang="zh-CN" sz="3200" b="1" dirty="0">
                <a:solidFill>
                  <a:schemeClr val="tx1"/>
                </a:solidFill>
                <a:latin typeface="黑体" panose="02010609060101010101" pitchFamily="2" charset="-122"/>
                <a:ea typeface="黑体" panose="02010609060101010101" pitchFamily="2" charset="-122"/>
                <a:cs typeface="宋体" panose="02010600030101010101" pitchFamily="2" charset="-122"/>
              </a:rPr>
              <a:t>大承诺</a:t>
            </a:r>
            <a:r>
              <a:rPr lang="zh-CN" altLang="zh-CN"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、一如既往为世界和平安宁作贡献</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目前</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中国累计派出</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3.6</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万余人次维和人员</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,2500</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多名中国官兵正在</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8</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个维和任务区不畏艰苦和危险</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维护着当地和平安宁。习近平重申</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中国无论发展到什么程度</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都永远不称霸</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永远不搞扩张。</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、一如既往为世界共同发展作贡献</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长期以来</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中国为广大发展中国家提供了大量无偿援助、优惠贷款</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提供了大量技术、人员、智力支持。世界各国政党要一道为世界创造更多合作机会</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努力推动世界各国共同发展繁荣。</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、一如既往为世界文明交流互鉴作贡献</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未来</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中国共产党将向世界各国政党提供</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1.5</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万名人员来华交流的机会。倡议将中国共产党与世界政党高层对话会机制化</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使之成为具有广泛代表性和国际影响力的高端政治对话平台。</a:t>
            </a:r>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678" y="207010"/>
            <a:ext cx="8207375" cy="692150"/>
          </a:xfrm>
        </p:spPr>
        <p:txBody>
          <a:bodyPr/>
          <a:lstStyle/>
          <a:p>
            <a:r>
              <a:rPr lang="en-US" altLang="zh-CN" sz="3200" b="1">
                <a:solidFill>
                  <a:schemeClr val="accent2"/>
                </a:solidFill>
                <a:latin typeface="黑体" panose="02010609060101010101" pitchFamily="2" charset="-122"/>
                <a:ea typeface="黑体" panose="02010609060101010101" pitchFamily="2" charset="-122"/>
                <a:sym typeface="+mn-ea"/>
              </a:rPr>
              <a:t> </a:t>
            </a:r>
            <a:r>
              <a:rPr lang="zh-CN" altLang="en-US" sz="3200" b="1">
                <a:solidFill>
                  <a:schemeClr val="tx1"/>
                </a:solidFill>
                <a:latin typeface="黑体" panose="02010609060101010101" pitchFamily="2" charset="-122"/>
                <a:ea typeface="黑体" panose="02010609060101010101" pitchFamily="2" charset="-122"/>
                <a:sym typeface="+mn-ea"/>
              </a:rPr>
              <a:t>新时代中国特色社会主义十四条基本方略</a:t>
            </a:r>
            <a:endParaRPr lang="zh-CN" altLang="en-US" sz="3200"/>
          </a:p>
        </p:txBody>
      </p:sp>
      <p:sp>
        <p:nvSpPr>
          <p:cNvPr id="3" name="内容占位符 2"/>
          <p:cNvSpPr>
            <a:spLocks noGrp="1"/>
          </p:cNvSpPr>
          <p:nvPr>
            <p:ph idx="1"/>
          </p:nvPr>
        </p:nvSpPr>
        <p:spPr>
          <a:xfrm>
            <a:off x="-14605" y="899160"/>
            <a:ext cx="8888730" cy="5923915"/>
          </a:xfrm>
        </p:spPr>
        <p:txBody>
          <a:bodyPr/>
          <a:lstStyle/>
          <a:p>
            <a:pPr marL="0" indent="0">
              <a:lnSpc>
                <a:spcPct val="110000"/>
              </a:lnSpc>
              <a:buNone/>
            </a:pPr>
            <a:r>
              <a:rPr lang="zh-CN" altLang="en-US" sz="3200" dirty="0">
                <a:solidFill>
                  <a:srgbClr val="FF0000"/>
                </a:solidFill>
                <a:latin typeface="黑体" panose="02010609060101010101" pitchFamily="2" charset="-122"/>
                <a:ea typeface="黑体" panose="02010609060101010101" pitchFamily="2" charset="-122"/>
              </a:rPr>
              <a:t>第十四，坚持全面从严治党</a:t>
            </a:r>
            <a:endParaRPr lang="zh-CN" altLang="en-US" sz="3200" dirty="0">
              <a:solidFill>
                <a:srgbClr val="FF0000"/>
              </a:solidFill>
              <a:latin typeface="黑体" panose="02010609060101010101" pitchFamily="2" charset="-122"/>
              <a:ea typeface="黑体" panose="02010609060101010101" pitchFamily="2" charset="-122"/>
            </a:endParaRPr>
          </a:p>
          <a:p>
            <a:pPr marL="0" indent="0">
              <a:lnSpc>
                <a:spcPct val="110000"/>
              </a:lnSpc>
              <a:buFont typeface="Wingdings" panose="05000000000000000000" charset="0"/>
              <a:buChar char=""/>
            </a:pPr>
            <a:endParaRPr lang="zh-CN" altLang="en-US" sz="2800" b="1">
              <a:solidFill>
                <a:schemeClr val="tx1"/>
              </a:solidFill>
              <a:latin typeface="宋体" panose="02010600030101010101" pitchFamily="2" charset="-122"/>
              <a:ea typeface="宋体" panose="02010600030101010101" pitchFamily="2" charset="-122"/>
            </a:endParaRPr>
          </a:p>
          <a:p>
            <a:pPr marL="0" indent="0">
              <a:lnSpc>
                <a:spcPct val="120000"/>
              </a:lnSpc>
              <a:buFont typeface="Wingdings" panose="05000000000000000000" charset="0"/>
              <a:buChar char=""/>
            </a:pPr>
            <a:endParaRPr lang="zh-CN" altLang="en-US" sz="2800" b="1" dirty="0">
              <a:solidFill>
                <a:schemeClr val="tx1"/>
              </a:solidFill>
              <a:latin typeface="宋体" panose="02010600030101010101" pitchFamily="2" charset="-122"/>
              <a:ea typeface="宋体" panose="02010600030101010101" pitchFamily="2" charset="-122"/>
            </a:endParaRPr>
          </a:p>
          <a:p>
            <a:pPr>
              <a:lnSpc>
                <a:spcPct val="120000"/>
              </a:lnSpc>
              <a:buFont typeface="Wingdings" panose="05000000000000000000" charset="0"/>
              <a:buChar char=""/>
            </a:pPr>
            <a:endParaRPr lang="zh-CN" altLang="en-US" sz="2800" b="1" dirty="0">
              <a:latin typeface="宋体" panose="02010600030101010101" pitchFamily="2" charset="-122"/>
              <a:ea typeface="宋体" panose="02010600030101010101" pitchFamily="2" charset="-122"/>
            </a:endParaRPr>
          </a:p>
        </p:txBody>
      </p:sp>
      <p:pic>
        <p:nvPicPr>
          <p:cNvPr id="12" name="内容占位符 11"/>
          <p:cNvPicPr>
            <a:picLocks noGrp="1" noChangeAspect="1"/>
          </p:cNvPicPr>
          <p:nvPr>
            <p:ph sz="half" idx="2"/>
          </p:nvPr>
        </p:nvPicPr>
        <p:blipFill>
          <a:blip r:embed="rId1"/>
          <a:stretch>
            <a:fillRect/>
          </a:stretch>
        </p:blipFill>
        <p:spPr>
          <a:xfrm>
            <a:off x="153670" y="1576070"/>
            <a:ext cx="3211830" cy="2784475"/>
          </a:xfrm>
          <a:prstGeom prst="rect">
            <a:avLst/>
          </a:prstGeom>
        </p:spPr>
      </p:pic>
      <p:sp>
        <p:nvSpPr>
          <p:cNvPr id="4" name="文本框 3"/>
          <p:cNvSpPr txBox="1"/>
          <p:nvPr/>
        </p:nvSpPr>
        <p:spPr>
          <a:xfrm>
            <a:off x="5267325" y="1745615"/>
            <a:ext cx="3408680" cy="460375"/>
          </a:xfrm>
          <a:prstGeom prst="rect">
            <a:avLst/>
          </a:prstGeom>
          <a:noFill/>
        </p:spPr>
        <p:txBody>
          <a:bodyPr wrap="square" rtlCol="0">
            <a:spAutoFit/>
          </a:bodyPr>
          <a:lstStyle/>
          <a:p>
            <a:r>
              <a:rPr lang="zh-CN" altLang="en-US" sz="2400">
                <a:solidFill>
                  <a:schemeClr val="tx1"/>
                </a:solidFill>
              </a:rPr>
              <a:t>打铁必须自身硬</a:t>
            </a:r>
            <a:endParaRPr lang="zh-CN" altLang="en-US" sz="2400">
              <a:solidFill>
                <a:schemeClr val="tx1"/>
              </a:solidFill>
            </a:endParaRPr>
          </a:p>
        </p:txBody>
      </p:sp>
      <p:sp>
        <p:nvSpPr>
          <p:cNvPr id="5" name="文本框 4"/>
          <p:cNvSpPr txBox="1"/>
          <p:nvPr/>
        </p:nvSpPr>
        <p:spPr>
          <a:xfrm>
            <a:off x="3556000" y="2351405"/>
            <a:ext cx="5120005" cy="1863725"/>
          </a:xfrm>
          <a:prstGeom prst="rect">
            <a:avLst/>
          </a:prstGeom>
          <a:noFill/>
          <a:ln w="57150">
            <a:solidFill>
              <a:srgbClr val="EF0128"/>
            </a:solidFill>
          </a:ln>
        </p:spPr>
        <p:txBody>
          <a:bodyPr wrap="square" rtlCol="0">
            <a:spAutoFit/>
          </a:bodyPr>
          <a:lstStyle/>
          <a:p>
            <a:pPr>
              <a:lnSpc>
                <a:spcPct val="120000"/>
              </a:lnSpc>
            </a:pPr>
            <a:r>
              <a:rPr lang="zh-CN" altLang="en-US" sz="2400"/>
              <a:t>中国共产党是世界上最大的政党。大就要有大的样子，实践充分证明，中国共产党能够带领人民进行伟大的社会革命，也能够进行伟大的自我革命。</a:t>
            </a:r>
            <a:endParaRPr lang="zh-CN" altLang="en-US" sz="2400"/>
          </a:p>
        </p:txBody>
      </p:sp>
      <p:sp>
        <p:nvSpPr>
          <p:cNvPr id="6" name="文本框 5"/>
          <p:cNvSpPr txBox="1"/>
          <p:nvPr/>
        </p:nvSpPr>
        <p:spPr>
          <a:xfrm>
            <a:off x="69215" y="4573270"/>
            <a:ext cx="8720455" cy="1863725"/>
          </a:xfrm>
          <a:prstGeom prst="rect">
            <a:avLst/>
          </a:prstGeom>
          <a:noFill/>
          <a:ln w="57150">
            <a:solidFill>
              <a:srgbClr val="EF0128"/>
            </a:solidFill>
          </a:ln>
        </p:spPr>
        <p:txBody>
          <a:bodyPr wrap="square" rtlCol="0">
            <a:spAutoFit/>
          </a:bodyPr>
          <a:lstStyle/>
          <a:p>
            <a:pPr>
              <a:lnSpc>
                <a:spcPct val="120000"/>
              </a:lnSpc>
            </a:pPr>
            <a:r>
              <a:rPr lang="zh-CN" altLang="en-US" sz="2400"/>
              <a:t>全面从严治党永远在路上，不能有任何喘口气、歇歇脚的念头。我们将继续清除一切侵蚀党的健康肌体的病毒，大力营造风清气正的政治生态，以全党的强大正能量在全社会凝聚起推动中国发展进步的磅礴力量。</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1"/>
          </p:nvPr>
        </p:nvSpPr>
        <p:spPr>
          <a:xfrm>
            <a:off x="467995" y="1116330"/>
            <a:ext cx="8207375" cy="686435"/>
          </a:xfrm>
        </p:spPr>
        <p:txBody>
          <a:bodyPr/>
          <a:lstStyle/>
          <a:p>
            <a:pPr marL="0" indent="0">
              <a:buNone/>
            </a:pPr>
            <a:r>
              <a:rPr lang="zh-CN" altLang="en-US" sz="3200" b="1">
                <a:solidFill>
                  <a:schemeClr val="tx1"/>
                </a:solidFill>
                <a:latin typeface="黑体" panose="02010609060101010101" pitchFamily="2" charset="-122"/>
                <a:ea typeface="黑体" panose="02010609060101010101" pitchFamily="2" charset="-122"/>
              </a:rPr>
              <a:t>三、新时代中国特色社会主义的基本方略</a:t>
            </a:r>
            <a:endParaRPr lang="zh-CN" altLang="en-US" sz="3200" b="1">
              <a:solidFill>
                <a:schemeClr val="tx1"/>
              </a:solidFill>
              <a:latin typeface="黑体" panose="02010609060101010101" pitchFamily="2" charset="-122"/>
              <a:ea typeface="黑体" panose="02010609060101010101" pitchFamily="2" charset="-122"/>
            </a:endParaRPr>
          </a:p>
          <a:p>
            <a:pPr marL="0" indent="0">
              <a:buNone/>
            </a:pPr>
            <a:endParaRPr lang="zh-CN" altLang="en-US" sz="3200" b="1">
              <a:solidFill>
                <a:schemeClr val="accent2"/>
              </a:solidFill>
              <a:latin typeface="黑体" panose="02010609060101010101" pitchFamily="2" charset="-122"/>
              <a:ea typeface="黑体" panose="02010609060101010101" pitchFamily="2" charset="-122"/>
            </a:endParaRPr>
          </a:p>
        </p:txBody>
      </p:sp>
      <p:sp>
        <p:nvSpPr>
          <p:cNvPr id="5" name="文本框 4"/>
          <p:cNvSpPr txBox="1"/>
          <p:nvPr/>
        </p:nvSpPr>
        <p:spPr>
          <a:xfrm>
            <a:off x="261620" y="2011680"/>
            <a:ext cx="5348605" cy="3709035"/>
          </a:xfrm>
          <a:prstGeom prst="rect">
            <a:avLst/>
          </a:prstGeom>
          <a:noFill/>
        </p:spPr>
        <p:txBody>
          <a:bodyPr wrap="square" rtlCol="0">
            <a:spAutoFit/>
          </a:bodyPr>
          <a:lstStyle/>
          <a:p>
            <a:pPr>
              <a:lnSpc>
                <a:spcPct val="120000"/>
              </a:lnSpc>
            </a:pPr>
            <a:r>
              <a:rPr lang="en-US" altLang="zh-CN" sz="2800">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rPr>
              <a:t>十四条基本方略不仅是理论认识上的提高和深化，更重要的是，</a:t>
            </a:r>
            <a:r>
              <a:rPr lang="zh-CN" altLang="en-US" sz="2800" b="1">
                <a:latin typeface="宋体" panose="02010600030101010101" pitchFamily="2" charset="-122"/>
                <a:ea typeface="宋体" panose="02010600030101010101" pitchFamily="2" charset="-122"/>
                <a:sym typeface="+mn-ea"/>
              </a:rPr>
              <a:t>要决胜全面建成小康社会，要开启全面建设社会主义现代化国家新征程，</a:t>
            </a:r>
            <a:r>
              <a:rPr lang="zh-CN" altLang="en-US" sz="2800" b="1">
                <a:latin typeface="宋体" panose="02010600030101010101" pitchFamily="2" charset="-122"/>
                <a:ea typeface="宋体" panose="02010600030101010101" pitchFamily="2" charset="-122"/>
              </a:rPr>
              <a:t>要实现</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两个一百年</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奋斗目标，就要依靠这十四条基本方略来指导。</a:t>
            </a:r>
            <a:endParaRPr lang="zh-CN" altLang="en-US" sz="2800" b="1">
              <a:latin typeface="宋体" panose="02010600030101010101" pitchFamily="2" charset="-122"/>
              <a:ea typeface="宋体" panose="02010600030101010101" pitchFamily="2" charset="-122"/>
            </a:endParaRPr>
          </a:p>
        </p:txBody>
      </p:sp>
      <p:pic>
        <p:nvPicPr>
          <p:cNvPr id="6" name="内容占位符 5"/>
          <p:cNvPicPr>
            <a:picLocks noGrp="1" noChangeAspect="1"/>
          </p:cNvPicPr>
          <p:nvPr>
            <p:ph sz="half" idx="2"/>
          </p:nvPr>
        </p:nvPicPr>
        <p:blipFill>
          <a:blip r:embed="rId1"/>
          <a:stretch>
            <a:fillRect/>
          </a:stretch>
        </p:blipFill>
        <p:spPr>
          <a:xfrm>
            <a:off x="5485765" y="3092450"/>
            <a:ext cx="3632835" cy="370395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a:solidFill>
                  <a:schemeClr val="tx1"/>
                </a:solidFill>
                <a:latin typeface="黑体" panose="02010609060101010101" pitchFamily="2" charset="-122"/>
                <a:ea typeface="黑体" panose="02010609060101010101" pitchFamily="2" charset="-122"/>
              </a:rPr>
              <a:t>新时代中国特色社会主义思想明确了什么</a:t>
            </a:r>
            <a:endParaRPr lang="zh-CN" altLang="en-US" sz="3200" b="1">
              <a:solidFill>
                <a:schemeClr val="tx1"/>
              </a:solidFill>
              <a:latin typeface="黑体" panose="02010609060101010101" pitchFamily="2" charset="-122"/>
              <a:ea typeface="黑体" panose="02010609060101010101" pitchFamily="2" charset="-122"/>
            </a:endParaRPr>
          </a:p>
        </p:txBody>
      </p:sp>
      <p:sp>
        <p:nvSpPr>
          <p:cNvPr id="5" name="内容占位符 4"/>
          <p:cNvSpPr>
            <a:spLocks noGrp="1"/>
          </p:cNvSpPr>
          <p:nvPr>
            <p:ph idx="1"/>
          </p:nvPr>
        </p:nvSpPr>
        <p:spPr>
          <a:xfrm>
            <a:off x="0" y="908720"/>
            <a:ext cx="8827770" cy="5826760"/>
          </a:xfrm>
        </p:spPr>
        <p:txBody>
          <a:bodyPr/>
          <a:lstStyle/>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明确坚持和发展中国特色社会主义，</a:t>
            </a:r>
            <a:r>
              <a:rPr lang="zh-CN" altLang="en-US" sz="1800" b="1" i="1" dirty="0">
                <a:solidFill>
                  <a:schemeClr val="accent2"/>
                </a:solidFill>
                <a:latin typeface="宋体" panose="02010600030101010101" pitchFamily="2" charset="-122"/>
                <a:ea typeface="宋体" panose="02010600030101010101" pitchFamily="2" charset="-122"/>
              </a:rPr>
              <a:t>总任务</a:t>
            </a:r>
            <a:r>
              <a:rPr lang="zh-CN" altLang="en-US" sz="1800" b="1" dirty="0">
                <a:latin typeface="宋体" panose="02010600030101010101" pitchFamily="2" charset="-122"/>
                <a:ea typeface="宋体" panose="02010600030101010101" pitchFamily="2" charset="-122"/>
              </a:rPr>
              <a:t>是实现社会主义现代化和中华民族伟大复兴，在全面建成小康社会的基础上，分两步走在本世纪中叶建成富强民主文明和谐美丽的社会主义现代化强国；</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明确新时代我国社会</a:t>
            </a:r>
            <a:r>
              <a:rPr lang="zh-CN" altLang="en-US" sz="1800" b="1" i="1" dirty="0">
                <a:solidFill>
                  <a:schemeClr val="accent2"/>
                </a:solidFill>
                <a:latin typeface="宋体" panose="02010600030101010101" pitchFamily="2" charset="-122"/>
                <a:ea typeface="宋体" panose="02010600030101010101" pitchFamily="2" charset="-122"/>
              </a:rPr>
              <a:t>主要矛盾</a:t>
            </a:r>
            <a:r>
              <a:rPr lang="zh-CN" altLang="en-US" sz="1800" b="1" dirty="0">
                <a:latin typeface="宋体" panose="02010600030101010101" pitchFamily="2" charset="-122"/>
                <a:ea typeface="宋体" panose="02010600030101010101" pitchFamily="2" charset="-122"/>
              </a:rPr>
              <a:t>是人民日益增长的美好生活需要和不平衡不充分的发展之间的矛盾，必须坚持以人民为中心的发展思想，不断促进人的全面发展、全体人民共同富裕；</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solidFill>
                  <a:schemeClr val="accent2"/>
                </a:solidFill>
                <a:latin typeface="宋体" panose="02010600030101010101" pitchFamily="2" charset="-122"/>
                <a:ea typeface="宋体" panose="02010600030101010101" pitchFamily="2" charset="-122"/>
              </a:rPr>
              <a:t>明确中国特色社会主义事业总体布局是“五位一体”、战略布局是“四个全面”，强调坚定道路自信、理论自信、制度自信、文化自信；</a:t>
            </a:r>
            <a:endParaRPr lang="zh-CN" altLang="en-US" sz="1800" b="1" dirty="0">
              <a:solidFill>
                <a:schemeClr val="accent2"/>
              </a:solidFill>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a:t>
            </a:r>
            <a:r>
              <a:rPr lang="zh-CN" altLang="en-US" sz="1800" b="1" i="1" dirty="0">
                <a:solidFill>
                  <a:schemeClr val="accent2"/>
                </a:solidFill>
                <a:latin typeface="宋体" panose="02010600030101010101" pitchFamily="2" charset="-122"/>
                <a:ea typeface="宋体" panose="02010600030101010101" pitchFamily="2" charset="-122"/>
              </a:rPr>
              <a:t>全面深化改革总目标</a:t>
            </a:r>
            <a:r>
              <a:rPr lang="zh-CN" altLang="en-US" sz="1800" b="1" dirty="0">
                <a:latin typeface="宋体" panose="02010600030101010101" pitchFamily="2" charset="-122"/>
                <a:ea typeface="宋体" panose="02010600030101010101" pitchFamily="2" charset="-122"/>
              </a:rPr>
              <a:t>是完善和发展中国特色社会主义制度、推进国家治理体系和治理能力现代化；</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a:t>
            </a:r>
            <a:r>
              <a:rPr lang="zh-CN" altLang="en-US" sz="1800" b="1" i="1" dirty="0">
                <a:solidFill>
                  <a:schemeClr val="accent2"/>
                </a:solidFill>
                <a:latin typeface="宋体" panose="02010600030101010101" pitchFamily="2" charset="-122"/>
                <a:ea typeface="宋体" panose="02010600030101010101" pitchFamily="2" charset="-122"/>
              </a:rPr>
              <a:t>全面推进依法治国总目标</a:t>
            </a:r>
            <a:r>
              <a:rPr lang="zh-CN" altLang="en-US" sz="1800" b="1" dirty="0">
                <a:latin typeface="宋体" panose="02010600030101010101" pitchFamily="2" charset="-122"/>
                <a:ea typeface="宋体" panose="02010600030101010101" pitchFamily="2" charset="-122"/>
              </a:rPr>
              <a:t>是建设中国特色社会主义法治体系、建设社会主义法治国家；</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明确党在新时代的</a:t>
            </a:r>
            <a:r>
              <a:rPr lang="zh-CN" altLang="en-US" sz="1800" b="1" i="1" dirty="0">
                <a:solidFill>
                  <a:schemeClr val="accent2"/>
                </a:solidFill>
                <a:latin typeface="宋体" panose="02010600030101010101" pitchFamily="2" charset="-122"/>
                <a:ea typeface="宋体" panose="02010600030101010101" pitchFamily="2" charset="-122"/>
              </a:rPr>
              <a:t>强军目标</a:t>
            </a:r>
            <a:r>
              <a:rPr lang="zh-CN" altLang="en-US" sz="1800" b="1" dirty="0">
                <a:latin typeface="宋体" panose="02010600030101010101" pitchFamily="2" charset="-122"/>
                <a:ea typeface="宋体" panose="02010600030101010101" pitchFamily="2" charset="-122"/>
              </a:rPr>
              <a:t>是建设一支听党指挥、能打胜仗、作风优良的人民军队，把人民军队建设成为世界一流军队；</a:t>
            </a:r>
            <a:endParaRPr lang="zh-CN" altLang="en-US" sz="1800" b="1" dirty="0">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solidFill>
                  <a:schemeClr val="tx1"/>
                </a:solidFill>
                <a:latin typeface="宋体" panose="02010600030101010101" pitchFamily="2" charset="-122"/>
                <a:ea typeface="宋体" panose="02010600030101010101" pitchFamily="2" charset="-122"/>
              </a:rPr>
              <a:t>明确中国特色大国</a:t>
            </a:r>
            <a:r>
              <a:rPr lang="zh-CN" altLang="en-US" sz="1800" b="1" i="1" dirty="0">
                <a:solidFill>
                  <a:srgbClr val="FF0000"/>
                </a:solidFill>
                <a:latin typeface="宋体" panose="02010600030101010101" pitchFamily="2" charset="-122"/>
                <a:ea typeface="宋体" panose="02010600030101010101" pitchFamily="2" charset="-122"/>
              </a:rPr>
              <a:t>外交</a:t>
            </a:r>
            <a:r>
              <a:rPr lang="zh-CN" altLang="en-US" sz="1800" b="1" dirty="0">
                <a:solidFill>
                  <a:schemeClr val="tx1"/>
                </a:solidFill>
                <a:latin typeface="宋体" panose="02010600030101010101" pitchFamily="2" charset="-122"/>
                <a:ea typeface="宋体" panose="02010600030101010101" pitchFamily="2" charset="-122"/>
              </a:rPr>
              <a:t>要推动构建新型国际关系，推动构建人类命运共同体；</a:t>
            </a:r>
            <a:endParaRPr lang="zh-CN" altLang="en-US" sz="1800" b="1" dirty="0">
              <a:solidFill>
                <a:schemeClr val="tx1"/>
              </a:solidFill>
              <a:latin typeface="宋体" panose="02010600030101010101" pitchFamily="2" charset="-122"/>
              <a:ea typeface="宋体" panose="02010600030101010101" pitchFamily="2" charset="-122"/>
            </a:endParaRPr>
          </a:p>
          <a:p>
            <a:pPr>
              <a:lnSpc>
                <a:spcPct val="110000"/>
              </a:lnSpc>
              <a:buFont typeface="Wingdings" panose="05000000000000000000" charset="0"/>
              <a:buChar char=""/>
            </a:pPr>
            <a:r>
              <a:rPr lang="zh-CN" altLang="en-US" sz="1800" b="1" dirty="0">
                <a:latin typeface="宋体" panose="02010600030101010101" pitchFamily="2" charset="-122"/>
                <a:ea typeface="宋体" panose="02010600030101010101" pitchFamily="2" charset="-122"/>
              </a:rPr>
              <a:t>明确中国特色社会主义</a:t>
            </a:r>
            <a:r>
              <a:rPr lang="zh-CN" altLang="en-US" sz="1800" b="1" i="1" dirty="0">
                <a:solidFill>
                  <a:srgbClr val="FF0000"/>
                </a:solidFill>
                <a:latin typeface="宋体" panose="02010600030101010101" pitchFamily="2" charset="-122"/>
                <a:ea typeface="宋体" panose="02010600030101010101" pitchFamily="2" charset="-122"/>
              </a:rPr>
              <a:t>最本质的特征</a:t>
            </a:r>
            <a:r>
              <a:rPr lang="zh-CN" altLang="en-US" sz="1800" b="1" dirty="0">
                <a:latin typeface="宋体" panose="02010600030101010101" pitchFamily="2" charset="-122"/>
                <a:ea typeface="宋体" panose="02010600030101010101" pitchFamily="2" charset="-122"/>
              </a:rPr>
              <a:t>是中国共产党领导，中国特色社会主义制度的</a:t>
            </a:r>
            <a:r>
              <a:rPr lang="zh-CN" altLang="en-US" sz="1800" b="1" i="1" dirty="0">
                <a:solidFill>
                  <a:srgbClr val="FF0000"/>
                </a:solidFill>
                <a:latin typeface="宋体" panose="02010600030101010101" pitchFamily="2" charset="-122"/>
                <a:ea typeface="宋体" panose="02010600030101010101" pitchFamily="2" charset="-122"/>
              </a:rPr>
              <a:t>最大优势</a:t>
            </a:r>
            <a:r>
              <a:rPr lang="zh-CN" altLang="en-US" sz="1800" b="1" dirty="0">
                <a:latin typeface="宋体" panose="02010600030101010101" pitchFamily="2" charset="-122"/>
                <a:ea typeface="宋体" panose="02010600030101010101" pitchFamily="2" charset="-122"/>
              </a:rPr>
              <a:t>是中国共产党领导，</a:t>
            </a:r>
            <a:r>
              <a:rPr lang="zh-CN" altLang="en-US" sz="1800" b="1" dirty="0">
                <a:solidFill>
                  <a:srgbClr val="FF0000"/>
                </a:solidFill>
                <a:latin typeface="宋体" panose="02010600030101010101" pitchFamily="2" charset="-122"/>
                <a:ea typeface="宋体" panose="02010600030101010101" pitchFamily="2" charset="-122"/>
              </a:rPr>
              <a:t>党是最高政治领导力量</a:t>
            </a:r>
            <a:r>
              <a:rPr lang="zh-CN" altLang="en-US" sz="1800" b="1" dirty="0">
                <a:latin typeface="宋体" panose="02010600030101010101" pitchFamily="2" charset="-122"/>
                <a:ea typeface="宋体" panose="02010600030101010101" pitchFamily="2" charset="-122"/>
              </a:rPr>
              <a:t>，</a:t>
            </a:r>
            <a:r>
              <a:rPr lang="zh-CN" altLang="en-US" sz="1800" b="1" dirty="0">
                <a:solidFill>
                  <a:srgbClr val="FF0000"/>
                </a:solidFill>
                <a:latin typeface="宋体" panose="02010600030101010101" pitchFamily="2" charset="-122"/>
                <a:ea typeface="宋体" panose="02010600030101010101" pitchFamily="2" charset="-122"/>
              </a:rPr>
              <a:t>提出新时代党的建设总要求，突出政治建设在党的建设中的重要地位。 </a:t>
            </a:r>
            <a:endParaRPr lang="zh-CN" altLang="en-US" sz="1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1"/>
          <a:stretch>
            <a:fillRect/>
          </a:stretch>
        </p:blipFill>
        <p:spPr>
          <a:xfrm>
            <a:off x="26670" y="17780"/>
            <a:ext cx="9065895" cy="695896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7175" y="2900045"/>
            <a:ext cx="8455660" cy="2011045"/>
          </a:xfrm>
          <a:prstGeom prst="rect">
            <a:avLst/>
          </a:prstGeom>
        </p:spPr>
        <p:txBody>
          <a:bodyPr wrap="square">
            <a:spAutoFit/>
          </a:bodyPr>
          <a:lstStyle/>
          <a:p>
            <a:pPr algn="ctr">
              <a:lnSpc>
                <a:spcPct val="130000"/>
              </a:lnSpc>
            </a:pPr>
            <a:r>
              <a:rPr lang="zh-CN" altLang="en-US" sz="4800" b="1" dirty="0">
                <a:solidFill>
                  <a:srgbClr val="FF0000"/>
                </a:solidFill>
                <a:latin typeface="黑体" panose="02010609060101010101" pitchFamily="2" charset="-122"/>
                <a:ea typeface="黑体" panose="02010609060101010101" pitchFamily="2" charset="-122"/>
              </a:rPr>
              <a:t>新时代中国特色社会主义的</a:t>
            </a:r>
            <a:endParaRPr lang="zh-CN" altLang="en-US" sz="4800" b="1" dirty="0">
              <a:solidFill>
                <a:srgbClr val="FF0000"/>
              </a:solidFill>
              <a:latin typeface="黑体" panose="02010609060101010101" pitchFamily="2" charset="-122"/>
              <a:ea typeface="黑体" panose="02010609060101010101" pitchFamily="2" charset="-122"/>
            </a:endParaRPr>
          </a:p>
          <a:p>
            <a:pPr algn="ctr">
              <a:lnSpc>
                <a:spcPct val="130000"/>
              </a:lnSpc>
            </a:pPr>
            <a:r>
              <a:rPr lang="zh-CN" altLang="en-US" sz="4800" b="1" dirty="0">
                <a:latin typeface="黑体" panose="02010609060101010101" pitchFamily="2" charset="-122"/>
                <a:ea typeface="黑体" panose="02010609060101010101" pitchFamily="2" charset="-122"/>
              </a:rPr>
              <a:t>重大意义</a:t>
            </a:r>
            <a:endParaRPr lang="zh-CN" altLang="en-US" sz="4800" b="1" dirty="0">
              <a:latin typeface="黑体" panose="02010609060101010101" pitchFamily="2" charset="-122"/>
              <a:ea typeface="黑体" panose="02010609060101010101" pitchFamily="2" charset="-122"/>
            </a:endParaRPr>
          </a:p>
        </p:txBody>
      </p:sp>
      <p:sp>
        <p:nvSpPr>
          <p:cNvPr id="4" name="椭圆 3"/>
          <p:cNvSpPr/>
          <p:nvPr/>
        </p:nvSpPr>
        <p:spPr>
          <a:xfrm>
            <a:off x="3460115" y="1221740"/>
            <a:ext cx="1511935" cy="1467485"/>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4800" b="1" i="1" u="none" strike="noStrike" cap="none" normalizeH="0" baseline="0">
                <a:ln>
                  <a:noFill/>
                </a:ln>
                <a:solidFill>
                  <a:schemeClr val="bg1"/>
                </a:solidFill>
                <a:effectLst/>
                <a:latin typeface="黑体" panose="02010609060101010101" pitchFamily="2" charset="-122"/>
                <a:ea typeface="黑体" panose="02010609060101010101" pitchFamily="2" charset="-122"/>
              </a:rPr>
              <a:t>04</a:t>
            </a:r>
            <a:endParaRPr kumimoji="0" lang="en-US" altLang="zh-CN" sz="4800" b="1" i="1" u="none" strike="noStrike" cap="none" normalizeH="0" baseline="0">
              <a:ln>
                <a:noFill/>
              </a:ln>
              <a:solidFill>
                <a:schemeClr val="bg1"/>
              </a:solidFill>
              <a:effectLst/>
              <a:latin typeface="黑体" panose="02010609060101010101" pitchFamily="2" charset="-122"/>
              <a:ea typeface="黑体" panose="0201060906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凸带形 4"/>
          <p:cNvSpPr/>
          <p:nvPr/>
        </p:nvSpPr>
        <p:spPr>
          <a:xfrm>
            <a:off x="621665" y="1330325"/>
            <a:ext cx="4148455" cy="880745"/>
          </a:xfrm>
          <a:prstGeom prst="ribbon2">
            <a:avLst/>
          </a:prstGeom>
          <a:solidFill>
            <a:srgbClr val="EF0128"/>
          </a:solidFill>
          <a:ln w="9525" cap="flat" cmpd="sng" algn="ctr">
            <a:solidFill>
              <a:schemeClr val="accent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zh-CN" sz="3600" b="1" u="none" strike="noStrike" cap="none" normalizeH="0" baseline="0">
                <a:ln>
                  <a:noFill/>
                </a:ln>
                <a:solidFill>
                  <a:schemeClr val="tx1"/>
                </a:solidFill>
                <a:effectLst/>
                <a:latin typeface="黑体" panose="02010609060101010101" pitchFamily="2" charset="-122"/>
                <a:ea typeface="黑体" panose="02010609060101010101" pitchFamily="2" charset="-122"/>
              </a:rPr>
              <a:t>政治意义</a:t>
            </a:r>
            <a:endParaRPr kumimoji="0" lang="zh-CN" altLang="zh-CN" sz="3600" b="1" u="none" strike="noStrike" cap="none" normalizeH="0" baseline="0">
              <a:ln>
                <a:noFill/>
              </a:ln>
              <a:solidFill>
                <a:schemeClr val="tx1"/>
              </a:solidFill>
              <a:effectLst/>
              <a:latin typeface="黑体" panose="02010609060101010101" pitchFamily="2" charset="-122"/>
              <a:ea typeface="黑体" panose="02010609060101010101" pitchFamily="2" charset="-122"/>
            </a:endParaRPr>
          </a:p>
        </p:txBody>
      </p:sp>
      <p:sp>
        <p:nvSpPr>
          <p:cNvPr id="6" name="文本框 5"/>
          <p:cNvSpPr txBox="1"/>
          <p:nvPr/>
        </p:nvSpPr>
        <p:spPr>
          <a:xfrm>
            <a:off x="621665" y="3202940"/>
            <a:ext cx="7858125" cy="1863090"/>
          </a:xfrm>
          <a:prstGeom prst="rect">
            <a:avLst/>
          </a:prstGeom>
          <a:noFill/>
          <a:ln>
            <a:solidFill>
              <a:srgbClr val="C00000"/>
            </a:solidFill>
          </a:ln>
        </p:spPr>
        <p:txBody>
          <a:bodyPr wrap="square" rtlCol="0">
            <a:spAutoFit/>
          </a:bodyPr>
          <a:lstStyle/>
          <a:p>
            <a:pPr indent="0" algn="just" fontAlgn="auto">
              <a:lnSpc>
                <a:spcPct val="120000"/>
              </a:lnSpc>
              <a:buFont typeface="Wingdings" panose="05000000000000000000" charset="0"/>
              <a:buNone/>
            </a:pPr>
            <a:r>
              <a:rPr lang="en-US" altLang="zh-CN" sz="2800" b="1">
                <a:latin typeface="宋体" panose="02010600030101010101" pitchFamily="2" charset="-122"/>
                <a:ea typeface="宋体" panose="02010600030101010101" pitchFamily="2" charset="-122"/>
              </a:rPr>
              <a:t>   </a:t>
            </a:r>
            <a:r>
              <a:rPr lang="en-US" altLang="zh-CN" sz="2800" b="1">
                <a:solidFill>
                  <a:srgbClr val="EF0128"/>
                </a:solidFill>
                <a:latin typeface="宋体" panose="02010600030101010101" pitchFamily="2" charset="-122"/>
                <a:ea typeface="宋体" panose="02010600030101010101" pitchFamily="2" charset="-122"/>
              </a:rPr>
              <a:t> </a:t>
            </a:r>
            <a:r>
              <a:rPr lang="zh-CN" altLang="en-US" sz="3200" b="1">
                <a:solidFill>
                  <a:schemeClr val="tx1"/>
                </a:solidFill>
                <a:latin typeface="宋体" panose="02010600030101010101" pitchFamily="2" charset="-122"/>
                <a:ea typeface="宋体" panose="02010600030101010101" pitchFamily="2" charset="-122"/>
              </a:rPr>
              <a:t>对统一全党意志、坚定</a:t>
            </a:r>
            <a:r>
              <a:rPr lang="en-US" altLang="zh-CN" sz="3200" b="1">
                <a:solidFill>
                  <a:schemeClr val="tx1"/>
                </a:solidFill>
                <a:latin typeface="宋体" panose="02010600030101010101" pitchFamily="2" charset="-122"/>
                <a:ea typeface="宋体" panose="02010600030101010101" pitchFamily="2" charset="-122"/>
              </a:rPr>
              <a:t>“</a:t>
            </a:r>
            <a:r>
              <a:rPr lang="zh-CN" altLang="en-US" sz="3200" b="1">
                <a:solidFill>
                  <a:schemeClr val="tx1"/>
                </a:solidFill>
                <a:latin typeface="宋体" panose="02010600030101010101" pitchFamily="2" charset="-122"/>
                <a:ea typeface="宋体" panose="02010600030101010101" pitchFamily="2" charset="-122"/>
              </a:rPr>
              <a:t>四个自信</a:t>
            </a:r>
            <a:r>
              <a:rPr lang="en-US" altLang="zh-CN" sz="3200" b="1">
                <a:solidFill>
                  <a:schemeClr val="tx1"/>
                </a:solidFill>
                <a:latin typeface="宋体" panose="02010600030101010101" pitchFamily="2" charset="-122"/>
                <a:ea typeface="宋体" panose="02010600030101010101" pitchFamily="2" charset="-122"/>
              </a:rPr>
              <a:t>”</a:t>
            </a:r>
            <a:r>
              <a:rPr lang="zh-CN" altLang="en-US" sz="3200" b="1">
                <a:solidFill>
                  <a:schemeClr val="tx1"/>
                </a:solidFill>
                <a:latin typeface="宋体" panose="02010600030101010101" pitchFamily="2" charset="-122"/>
                <a:ea typeface="宋体" panose="02010600030101010101" pitchFamily="2" charset="-122"/>
              </a:rPr>
              <a:t>、牢固树立</a:t>
            </a:r>
            <a:r>
              <a:rPr lang="en-US" altLang="zh-CN" sz="3200" b="1">
                <a:solidFill>
                  <a:schemeClr val="tx1"/>
                </a:solidFill>
                <a:latin typeface="宋体" panose="02010600030101010101" pitchFamily="2" charset="-122"/>
                <a:ea typeface="宋体" panose="02010600030101010101" pitchFamily="2" charset="-122"/>
              </a:rPr>
              <a:t>“</a:t>
            </a:r>
            <a:r>
              <a:rPr lang="zh-CN" altLang="en-US" sz="3200" b="1">
                <a:solidFill>
                  <a:schemeClr val="tx1"/>
                </a:solidFill>
                <a:latin typeface="宋体" panose="02010600030101010101" pitchFamily="2" charset="-122"/>
                <a:ea typeface="宋体" panose="02010600030101010101" pitchFamily="2" charset="-122"/>
              </a:rPr>
              <a:t>四个意识</a:t>
            </a:r>
            <a:r>
              <a:rPr lang="en-US" altLang="zh-CN" sz="3200" b="1">
                <a:solidFill>
                  <a:schemeClr val="tx1"/>
                </a:solidFill>
                <a:latin typeface="宋体" panose="02010600030101010101" pitchFamily="2" charset="-122"/>
                <a:ea typeface="宋体" panose="02010600030101010101" pitchFamily="2" charset="-122"/>
              </a:rPr>
              <a:t>”</a:t>
            </a:r>
            <a:r>
              <a:rPr lang="zh-CN" altLang="en-US" sz="3200" b="1">
                <a:solidFill>
                  <a:schemeClr val="tx1"/>
                </a:solidFill>
                <a:latin typeface="宋体" panose="02010600030101010101" pitchFamily="2" charset="-122"/>
                <a:ea typeface="宋体" panose="02010600030101010101" pitchFamily="2" charset="-122"/>
              </a:rPr>
              <a:t>提供了强大的理论支撑和精神动力。</a:t>
            </a:r>
            <a:endParaRPr lang="zh-CN" altLang="en-US" sz="3200" b="1">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凸带形 4"/>
          <p:cNvSpPr/>
          <p:nvPr/>
        </p:nvSpPr>
        <p:spPr>
          <a:xfrm>
            <a:off x="1403648" y="116632"/>
            <a:ext cx="4148455" cy="880745"/>
          </a:xfrm>
          <a:prstGeom prst="ribbon2">
            <a:avLst/>
          </a:prstGeom>
          <a:solidFill>
            <a:srgbClr val="EF0128"/>
          </a:solidFill>
          <a:ln w="9525" cap="flat" cmpd="sng" algn="ctr">
            <a:solidFill>
              <a:schemeClr val="accent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zh-CN" sz="3600" b="1" u="none" strike="noStrike" cap="none" normalizeH="0" baseline="0">
                <a:ln>
                  <a:noFill/>
                </a:ln>
                <a:solidFill>
                  <a:schemeClr val="tx1"/>
                </a:solidFill>
                <a:effectLst/>
                <a:latin typeface="黑体" panose="02010609060101010101" pitchFamily="2" charset="-122"/>
                <a:ea typeface="黑体" panose="02010609060101010101" pitchFamily="2" charset="-122"/>
              </a:rPr>
              <a:t>理论意义</a:t>
            </a:r>
            <a:endParaRPr kumimoji="0" lang="zh-CN" altLang="zh-CN" sz="3600" b="1" u="none" strike="noStrike" cap="none" normalizeH="0" baseline="0">
              <a:ln>
                <a:noFill/>
              </a:ln>
              <a:solidFill>
                <a:schemeClr val="tx1"/>
              </a:solidFill>
              <a:effectLst/>
              <a:latin typeface="黑体" panose="02010609060101010101" pitchFamily="2" charset="-122"/>
              <a:ea typeface="黑体" panose="02010609060101010101" pitchFamily="2" charset="-122"/>
            </a:endParaRPr>
          </a:p>
        </p:txBody>
      </p:sp>
      <p:sp>
        <p:nvSpPr>
          <p:cNvPr id="6" name="文本框 5"/>
          <p:cNvSpPr txBox="1"/>
          <p:nvPr/>
        </p:nvSpPr>
        <p:spPr>
          <a:xfrm>
            <a:off x="13479" y="1124744"/>
            <a:ext cx="8784976" cy="5560060"/>
          </a:xfrm>
          <a:prstGeom prst="rect">
            <a:avLst/>
          </a:prstGeom>
          <a:noFill/>
          <a:ln>
            <a:solidFill>
              <a:srgbClr val="C00000"/>
            </a:solidFill>
          </a:ln>
        </p:spPr>
        <p:txBody>
          <a:bodyPr wrap="square" rtlCol="0">
            <a:spAutoFit/>
          </a:bodyPr>
          <a:lstStyle/>
          <a:p>
            <a:pPr marL="457200" indent="-457200" algn="just" fontAlgn="auto">
              <a:lnSpc>
                <a:spcPct val="130000"/>
              </a:lnSpc>
              <a:buFont typeface="Wingdings" panose="05000000000000000000" charset="0"/>
              <a:buChar char=""/>
            </a:pPr>
            <a:r>
              <a:rPr lang="en-US" altLang="zh-CN" sz="2800" b="1" dirty="0">
                <a:latin typeface="宋体" panose="02010600030101010101" pitchFamily="2" charset="-122"/>
                <a:ea typeface="宋体" panose="02010600030101010101" pitchFamily="2" charset="-122"/>
              </a:rPr>
              <a:t>   </a:t>
            </a:r>
            <a:r>
              <a:rPr lang="en-US" altLang="zh-CN" sz="2800" b="1" dirty="0">
                <a:solidFill>
                  <a:srgbClr val="EF0128"/>
                </a:solidFill>
                <a:latin typeface="宋体" panose="02010600030101010101" pitchFamily="2" charset="-122"/>
                <a:ea typeface="宋体" panose="02010600030101010101" pitchFamily="2" charset="-122"/>
              </a:rPr>
              <a:t> </a:t>
            </a:r>
            <a:r>
              <a:rPr lang="zh-CN" altLang="en-US" sz="2800" b="1" dirty="0">
                <a:solidFill>
                  <a:schemeClr val="tx1"/>
                </a:solidFill>
                <a:latin typeface="宋体" panose="02010600030101010101" pitchFamily="2" charset="-122"/>
                <a:ea typeface="宋体" panose="02010600030101010101" pitchFamily="2" charset="-122"/>
              </a:rPr>
              <a:t>既坚持了马克思主义基本原理，同时结合新时代的新特点，推进马克思主义中国化，作出了重大贡献，是马克思主义中国化的最新成果。</a:t>
            </a:r>
            <a:endParaRPr lang="zh-CN" altLang="en-US" sz="2800" b="1" dirty="0">
              <a:solidFill>
                <a:schemeClr val="tx1"/>
              </a:solidFill>
              <a:latin typeface="宋体" panose="02010600030101010101" pitchFamily="2" charset="-122"/>
              <a:ea typeface="宋体" panose="02010600030101010101" pitchFamily="2" charset="-122"/>
            </a:endParaRPr>
          </a:p>
          <a:p>
            <a:pPr marL="457200" indent="-457200" algn="just" fontAlgn="auto">
              <a:lnSpc>
                <a:spcPct val="130000"/>
              </a:lnSpc>
              <a:buFont typeface="Wingdings" panose="05000000000000000000" charset="0"/>
              <a:buChar char=""/>
            </a:pPr>
            <a:r>
              <a:rPr lang="zh-CN" altLang="en-US" sz="2800" b="1" dirty="0">
                <a:latin typeface="宋体" panose="02010600030101010101" pitchFamily="2" charset="-122"/>
                <a:ea typeface="宋体" panose="02010600030101010101" pitchFamily="2" charset="-122"/>
                <a:sym typeface="+mn-ea"/>
              </a:rPr>
              <a:t>   在不断推进</a:t>
            </a:r>
            <a:r>
              <a:rPr lang="en-US" altLang="zh-CN" sz="2800" b="1" dirty="0">
                <a:latin typeface="宋体" panose="02010600030101010101" pitchFamily="2" charset="-122"/>
                <a:ea typeface="宋体" panose="02010600030101010101" pitchFamily="2" charset="-122"/>
                <a:sym typeface="+mn-ea"/>
              </a:rPr>
              <a:t>“</a:t>
            </a:r>
            <a:r>
              <a:rPr lang="zh-CN" altLang="en-US" sz="2800" b="1" dirty="0">
                <a:latin typeface="宋体" panose="02010600030101010101" pitchFamily="2" charset="-122"/>
                <a:ea typeface="宋体" panose="02010600030101010101" pitchFamily="2" charset="-122"/>
                <a:sym typeface="+mn-ea"/>
              </a:rPr>
              <a:t>四个伟大</a:t>
            </a:r>
            <a:r>
              <a:rPr lang="en-US" altLang="zh-CN" sz="2800" b="1" dirty="0">
                <a:latin typeface="宋体" panose="02010600030101010101" pitchFamily="2" charset="-122"/>
                <a:ea typeface="宋体" panose="02010600030101010101" pitchFamily="2" charset="-122"/>
                <a:sym typeface="+mn-ea"/>
              </a:rPr>
              <a:t>”</a:t>
            </a:r>
            <a:r>
              <a:rPr lang="zh-CN" altLang="en-US" sz="2800" b="1" dirty="0">
                <a:latin typeface="宋体" panose="02010600030101010101" pitchFamily="2" charset="-122"/>
                <a:ea typeface="宋体" panose="02010600030101010101" pitchFamily="2" charset="-122"/>
                <a:sym typeface="+mn-ea"/>
              </a:rPr>
              <a:t>的实践过程中，提出了一系列新思想、新观点、新论断、新方略，坚持和发展了中国特色社会主义理论体系，把中国特色社会主义理论体系提到一个新的境界。</a:t>
            </a:r>
            <a:endParaRPr lang="zh-CN" altLang="en-US" sz="2800" b="1" dirty="0">
              <a:latin typeface="宋体" panose="02010600030101010101" pitchFamily="2" charset="-122"/>
              <a:ea typeface="宋体" panose="02010600030101010101" pitchFamily="2" charset="-122"/>
              <a:sym typeface="+mn-ea"/>
            </a:endParaRPr>
          </a:p>
          <a:p>
            <a:pPr marL="457200" indent="-457200" algn="just" fontAlgn="auto">
              <a:lnSpc>
                <a:spcPct val="130000"/>
              </a:lnSpc>
              <a:buFont typeface="Wingdings" panose="05000000000000000000" charset="0"/>
              <a:buChar char=""/>
            </a:pPr>
            <a:r>
              <a:rPr lang="zh-CN" altLang="en-US" sz="2800" b="1" dirty="0">
                <a:latin typeface="宋体" panose="02010600030101010101" pitchFamily="2" charset="-122"/>
                <a:ea typeface="宋体" panose="02010600030101010101" pitchFamily="2" charset="-122"/>
                <a:sym typeface="+mn-ea"/>
              </a:rPr>
              <a:t>   为发展</a:t>
            </a:r>
            <a:r>
              <a:rPr lang="en-US" altLang="zh-CN" sz="2800" b="1" dirty="0">
                <a:latin typeface="宋体" panose="02010600030101010101" pitchFamily="2" charset="-122"/>
                <a:ea typeface="宋体" panose="02010600030101010101" pitchFamily="2" charset="-122"/>
                <a:sym typeface="+mn-ea"/>
              </a:rPr>
              <a:t>21</a:t>
            </a:r>
            <a:r>
              <a:rPr lang="zh-CN" altLang="en-US" sz="2800" b="1" dirty="0">
                <a:latin typeface="宋体" panose="02010600030101010101" pitchFamily="2" charset="-122"/>
                <a:ea typeface="宋体" panose="02010600030101010101" pitchFamily="2" charset="-122"/>
                <a:sym typeface="+mn-ea"/>
              </a:rPr>
              <a:t>世纪中国的马克思主义作出了新的贡献。</a:t>
            </a:r>
            <a:endParaRPr lang="zh-CN" altLang="en-US" sz="2800" b="1" dirty="0">
              <a:solidFill>
                <a:schemeClr val="tx1"/>
              </a:solidFill>
              <a:latin typeface="宋体" panose="02010600030101010101" pitchFamily="2" charset="-122"/>
              <a:ea typeface="宋体" panose="02010600030101010101" pitchFamily="2" charset="-122"/>
              <a:sym typeface="+mn-ea"/>
            </a:endParaRPr>
          </a:p>
          <a:p>
            <a:pPr indent="0" algn="just" fontAlgn="auto">
              <a:lnSpc>
                <a:spcPct val="130000"/>
              </a:lnSpc>
              <a:buFont typeface="Wingdings" panose="05000000000000000000" charset="0"/>
              <a:buNone/>
            </a:pPr>
            <a:endParaRPr lang="zh-CN" altLang="en-US" sz="2800" b="1" dirty="0">
              <a:solidFill>
                <a:schemeClr val="tx1"/>
              </a:solidFill>
              <a:latin typeface="宋体" panose="02010600030101010101" pitchFamily="2" charset="-122"/>
              <a:ea typeface="宋体" panose="02010600030101010101" pitchFamily="2" charset="-122"/>
            </a:endParaRPr>
          </a:p>
          <a:p>
            <a:pPr indent="0" algn="just" fontAlgn="auto">
              <a:lnSpc>
                <a:spcPct val="100000"/>
              </a:lnSpc>
              <a:buFont typeface="Wingdings" panose="05000000000000000000" charset="0"/>
              <a:buNone/>
            </a:pPr>
            <a:endParaRPr lang="zh-CN" altLang="en-US" sz="2800" b="1"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11" y="754046"/>
            <a:ext cx="8358246" cy="922020"/>
          </a:xfrm>
          <a:prstGeom prst="rect">
            <a:avLst/>
          </a:prstGeom>
          <a:noFill/>
        </p:spPr>
        <p:txBody>
          <a:bodyPr wrap="square" rtlCol="0">
            <a:spAutoFit/>
          </a:bodyPr>
          <a:lstStyle/>
          <a:p>
            <a:pPr>
              <a:lnSpc>
                <a:spcPct val="150000"/>
              </a:lnSpc>
            </a:pPr>
            <a:r>
              <a:rPr lang="zh-CN" altLang="en-US" sz="3200" dirty="0"/>
              <a:t>                  </a:t>
            </a:r>
            <a:r>
              <a:rPr lang="zh-CN" altLang="en-US" sz="3200" dirty="0">
                <a:solidFill>
                  <a:schemeClr val="accent6"/>
                </a:solidFill>
              </a:rPr>
              <a:t> </a:t>
            </a:r>
            <a:r>
              <a:rPr lang="zh-CN" altLang="en-US" sz="3200" dirty="0">
                <a:solidFill>
                  <a:srgbClr val="FF0000"/>
                </a:solidFill>
              </a:rPr>
              <a:t> </a:t>
            </a:r>
            <a:r>
              <a:rPr lang="zh-CN" altLang="en-US" sz="3600" i="1" dirty="0">
                <a:solidFill>
                  <a:srgbClr val="FF0000"/>
                </a:solidFill>
              </a:rPr>
              <a:t>这些非凡成就的两大特点</a:t>
            </a:r>
            <a:endParaRPr lang="zh-CN" altLang="en-US" sz="2400" b="1" dirty="0">
              <a:latin typeface="华文楷体" pitchFamily="2" charset="-122"/>
              <a:ea typeface="华文楷体" pitchFamily="2" charset="-122"/>
            </a:endParaRPr>
          </a:p>
        </p:txBody>
      </p:sp>
      <p:sp>
        <p:nvSpPr>
          <p:cNvPr id="3" name="文本框 2"/>
          <p:cNvSpPr txBox="1"/>
          <p:nvPr/>
        </p:nvSpPr>
        <p:spPr>
          <a:xfrm>
            <a:off x="44450" y="1969135"/>
            <a:ext cx="4435475" cy="491490"/>
          </a:xfrm>
          <a:prstGeom prst="rect">
            <a:avLst/>
          </a:prstGeom>
          <a:solidFill>
            <a:schemeClr val="accent1">
              <a:lumMod val="50000"/>
            </a:schemeClr>
          </a:solidFill>
        </p:spPr>
        <p:txBody>
          <a:bodyPr wrap="square" rtlCol="0">
            <a:spAutoFit/>
          </a:bodyPr>
          <a:lstStyle/>
          <a:p>
            <a:pPr>
              <a:lnSpc>
                <a:spcPct val="130000"/>
              </a:lnSpc>
            </a:pPr>
            <a:r>
              <a:rPr lang="en-US" altLang="zh-CN" sz="2000" b="1">
                <a:solidFill>
                  <a:schemeClr val="bg1"/>
                </a:solidFill>
              </a:rPr>
              <a:t>“</a:t>
            </a:r>
            <a:r>
              <a:rPr lang="zh-CN" altLang="en-US" sz="2000" b="1">
                <a:solidFill>
                  <a:schemeClr val="bg1"/>
                </a:solidFill>
              </a:rPr>
              <a:t>五年来的成就是全方位的、开创性的</a:t>
            </a:r>
            <a:r>
              <a:rPr lang="en-US" altLang="zh-CN" sz="2000" b="1">
                <a:solidFill>
                  <a:schemeClr val="bg1"/>
                </a:solidFill>
              </a:rPr>
              <a:t>”</a:t>
            </a:r>
            <a:endParaRPr lang="en-US" altLang="zh-CN" sz="2000" b="1">
              <a:solidFill>
                <a:schemeClr val="bg1"/>
              </a:solidFill>
            </a:endParaRPr>
          </a:p>
        </p:txBody>
      </p:sp>
      <p:sp>
        <p:nvSpPr>
          <p:cNvPr id="4" name="文本框 3"/>
          <p:cNvSpPr txBox="1"/>
          <p:nvPr/>
        </p:nvSpPr>
        <p:spPr>
          <a:xfrm>
            <a:off x="4578985" y="1969135"/>
            <a:ext cx="4429760" cy="491490"/>
          </a:xfrm>
          <a:prstGeom prst="rect">
            <a:avLst/>
          </a:prstGeom>
          <a:solidFill>
            <a:schemeClr val="accent1">
              <a:lumMod val="50000"/>
            </a:schemeClr>
          </a:solidFill>
        </p:spPr>
        <p:txBody>
          <a:bodyPr wrap="square" rtlCol="0">
            <a:spAutoFit/>
          </a:bodyPr>
          <a:lstStyle/>
          <a:p>
            <a:pPr>
              <a:lnSpc>
                <a:spcPct val="130000"/>
              </a:lnSpc>
            </a:pPr>
            <a:r>
              <a:rPr lang="en-US" altLang="zh-CN" sz="2000" b="1">
                <a:solidFill>
                  <a:schemeClr val="bg1"/>
                </a:solidFill>
              </a:rPr>
              <a:t>“</a:t>
            </a:r>
            <a:r>
              <a:rPr lang="zh-CN" altLang="en-US" sz="2000" b="1">
                <a:solidFill>
                  <a:schemeClr val="bg1"/>
                </a:solidFill>
              </a:rPr>
              <a:t>五年来的变革是深层次的、根本性的</a:t>
            </a:r>
            <a:r>
              <a:rPr lang="en-US" altLang="zh-CN" sz="2000" b="1">
                <a:solidFill>
                  <a:schemeClr val="bg1"/>
                </a:solidFill>
              </a:rPr>
              <a:t>”</a:t>
            </a:r>
            <a:endParaRPr lang="en-US" altLang="zh-CN" sz="2000" b="1">
              <a:solidFill>
                <a:schemeClr val="bg1"/>
              </a:solidFill>
            </a:endParaRPr>
          </a:p>
        </p:txBody>
      </p:sp>
      <p:sp>
        <p:nvSpPr>
          <p:cNvPr id="5" name="下箭头 4"/>
          <p:cNvSpPr/>
          <p:nvPr/>
        </p:nvSpPr>
        <p:spPr>
          <a:xfrm>
            <a:off x="1830070" y="2460625"/>
            <a:ext cx="864235" cy="64833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下箭头 5"/>
          <p:cNvSpPr/>
          <p:nvPr/>
        </p:nvSpPr>
        <p:spPr>
          <a:xfrm>
            <a:off x="6224270" y="2460625"/>
            <a:ext cx="864235" cy="64833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180340" y="3108960"/>
            <a:ext cx="8682355" cy="1529715"/>
          </a:xfrm>
          <a:prstGeom prst="rect">
            <a:avLst/>
          </a:prstGeom>
          <a:solidFill>
            <a:srgbClr val="C00000"/>
          </a:solidFill>
        </p:spPr>
        <p:txBody>
          <a:bodyPr wrap="square" rtlCol="0">
            <a:spAutoFit/>
          </a:bodyPr>
          <a:lstStyle/>
          <a:p>
            <a:pPr>
              <a:lnSpc>
                <a:spcPct val="130000"/>
              </a:lnSpc>
            </a:pPr>
            <a:r>
              <a:rPr lang="en-US" altLang="zh-CN" sz="2400">
                <a:solidFill>
                  <a:schemeClr val="bg1"/>
                </a:solidFill>
              </a:rPr>
              <a:t>“</a:t>
            </a:r>
            <a:r>
              <a:rPr lang="zh-CN" altLang="en-US" sz="2400">
                <a:solidFill>
                  <a:schemeClr val="bg1"/>
                </a:solidFill>
              </a:rPr>
              <a:t>解决了许多长期想解决而没有解决的难题，办成了许多过去想办而没有办成的大事，推动党和国家事业发生历史性变革。这些历史性变革，对党和国家事业发展具有重大而深远的意义。</a:t>
            </a:r>
            <a:r>
              <a:rPr lang="en-US" altLang="zh-CN" sz="2400">
                <a:solidFill>
                  <a:schemeClr val="bg1"/>
                </a:solidFill>
              </a:rPr>
              <a:t>”</a:t>
            </a:r>
            <a:endParaRPr lang="en-US" altLang="zh-CN" sz="2400">
              <a:solidFill>
                <a:schemeClr val="bg1"/>
              </a:solidFill>
            </a:endParaRPr>
          </a:p>
        </p:txBody>
      </p:sp>
      <p:sp>
        <p:nvSpPr>
          <p:cNvPr id="9" name="下箭头 8"/>
          <p:cNvSpPr/>
          <p:nvPr/>
        </p:nvSpPr>
        <p:spPr>
          <a:xfrm>
            <a:off x="1830070" y="4638675"/>
            <a:ext cx="864235" cy="64833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下箭头 9"/>
          <p:cNvSpPr/>
          <p:nvPr/>
        </p:nvSpPr>
        <p:spPr>
          <a:xfrm>
            <a:off x="6224270" y="4638675"/>
            <a:ext cx="864235" cy="648335"/>
          </a:xfrm>
          <a:prstGeom prst="down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文本框 10"/>
          <p:cNvSpPr txBox="1"/>
          <p:nvPr/>
        </p:nvSpPr>
        <p:spPr>
          <a:xfrm>
            <a:off x="321310" y="5287010"/>
            <a:ext cx="3881120" cy="1420495"/>
          </a:xfrm>
          <a:prstGeom prst="rect">
            <a:avLst/>
          </a:prstGeom>
          <a:solidFill>
            <a:schemeClr val="bg2">
              <a:lumMod val="60000"/>
              <a:lumOff val="40000"/>
            </a:schemeClr>
          </a:solidFill>
        </p:spPr>
        <p:txBody>
          <a:bodyPr wrap="square" rtlCol="0">
            <a:spAutoFit/>
          </a:bodyPr>
          <a:lstStyle/>
          <a:p>
            <a:pPr algn="ctr">
              <a:lnSpc>
                <a:spcPct val="120000"/>
              </a:lnSpc>
            </a:pPr>
            <a:r>
              <a:rPr lang="zh-CN" altLang="en-US" sz="2400"/>
              <a:t>全方位、开创性成就</a:t>
            </a:r>
            <a:endParaRPr lang="zh-CN" altLang="en-US" sz="2400"/>
          </a:p>
          <a:p>
            <a:pPr algn="l">
              <a:lnSpc>
                <a:spcPct val="120000"/>
              </a:lnSpc>
            </a:pPr>
            <a:r>
              <a:rPr lang="zh-CN" altLang="en-US" sz="2400"/>
              <a:t>夯实了新时代中国特色社会主义的雄厚基础</a:t>
            </a:r>
            <a:endParaRPr lang="zh-CN" altLang="en-US" sz="2400"/>
          </a:p>
        </p:txBody>
      </p:sp>
      <p:sp>
        <p:nvSpPr>
          <p:cNvPr id="12" name="文本框 11"/>
          <p:cNvSpPr txBox="1"/>
          <p:nvPr/>
        </p:nvSpPr>
        <p:spPr>
          <a:xfrm>
            <a:off x="4716145" y="5287010"/>
            <a:ext cx="3881120" cy="1420495"/>
          </a:xfrm>
          <a:prstGeom prst="rect">
            <a:avLst/>
          </a:prstGeom>
          <a:solidFill>
            <a:schemeClr val="bg2">
              <a:lumMod val="60000"/>
              <a:lumOff val="40000"/>
            </a:schemeClr>
          </a:solidFill>
        </p:spPr>
        <p:txBody>
          <a:bodyPr wrap="square" rtlCol="0">
            <a:spAutoFit/>
          </a:bodyPr>
          <a:lstStyle/>
          <a:p>
            <a:pPr algn="ctr">
              <a:lnSpc>
                <a:spcPct val="120000"/>
              </a:lnSpc>
            </a:pPr>
            <a:r>
              <a:rPr lang="zh-CN" altLang="en-US" sz="2400"/>
              <a:t>深层次、根本性变革</a:t>
            </a:r>
            <a:endParaRPr lang="zh-CN" altLang="en-US" sz="2400"/>
          </a:p>
          <a:p>
            <a:pPr algn="l">
              <a:lnSpc>
                <a:spcPct val="120000"/>
              </a:lnSpc>
            </a:pPr>
            <a:r>
              <a:rPr lang="zh-CN" altLang="en-US" sz="2400"/>
              <a:t>塑造了新时代中国特色社会主义的崭新面貌</a:t>
            </a:r>
            <a:endParaRPr lang="zh-CN" alt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凸带形 4"/>
          <p:cNvSpPr/>
          <p:nvPr/>
        </p:nvSpPr>
        <p:spPr>
          <a:xfrm>
            <a:off x="621665" y="1330325"/>
            <a:ext cx="4148455" cy="880745"/>
          </a:xfrm>
          <a:prstGeom prst="ribbon2">
            <a:avLst/>
          </a:prstGeom>
          <a:solidFill>
            <a:srgbClr val="EF0128"/>
          </a:solidFill>
          <a:ln w="9525" cap="flat" cmpd="sng" algn="ctr">
            <a:solidFill>
              <a:schemeClr val="accent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zh-CN" sz="3600" b="1" u="none" strike="noStrike" cap="none" normalizeH="0" baseline="0">
                <a:ln>
                  <a:noFill/>
                </a:ln>
                <a:solidFill>
                  <a:schemeClr val="tx1"/>
                </a:solidFill>
                <a:effectLst/>
                <a:latin typeface="黑体" panose="02010609060101010101" pitchFamily="2" charset="-122"/>
                <a:ea typeface="黑体" panose="02010609060101010101" pitchFamily="2" charset="-122"/>
              </a:rPr>
              <a:t>实践意义</a:t>
            </a:r>
            <a:endParaRPr kumimoji="0" lang="zh-CN" altLang="zh-CN" sz="3600" b="1" u="none" strike="noStrike" cap="none" normalizeH="0" baseline="0">
              <a:ln>
                <a:noFill/>
              </a:ln>
              <a:solidFill>
                <a:schemeClr val="tx1"/>
              </a:solidFill>
              <a:effectLst/>
              <a:latin typeface="黑体" panose="02010609060101010101" pitchFamily="2" charset="-122"/>
              <a:ea typeface="黑体" panose="02010609060101010101" pitchFamily="2" charset="-122"/>
            </a:endParaRPr>
          </a:p>
        </p:txBody>
      </p:sp>
      <p:sp>
        <p:nvSpPr>
          <p:cNvPr id="6" name="文本框 5"/>
          <p:cNvSpPr txBox="1"/>
          <p:nvPr/>
        </p:nvSpPr>
        <p:spPr>
          <a:xfrm>
            <a:off x="621665" y="3202940"/>
            <a:ext cx="8119745" cy="1863090"/>
          </a:xfrm>
          <a:prstGeom prst="rect">
            <a:avLst/>
          </a:prstGeom>
          <a:noFill/>
          <a:ln>
            <a:solidFill>
              <a:srgbClr val="C00000"/>
            </a:solidFill>
          </a:ln>
        </p:spPr>
        <p:txBody>
          <a:bodyPr wrap="square" rtlCol="0">
            <a:spAutoFit/>
          </a:bodyPr>
          <a:lstStyle/>
          <a:p>
            <a:pPr indent="0" algn="just" fontAlgn="auto">
              <a:lnSpc>
                <a:spcPct val="120000"/>
              </a:lnSpc>
              <a:buFont typeface="Wingdings" panose="05000000000000000000" charset="0"/>
              <a:buNone/>
            </a:pPr>
            <a:r>
              <a:rPr lang="en-US" altLang="zh-CN" sz="2800" b="1">
                <a:latin typeface="宋体" panose="02010600030101010101" pitchFamily="2" charset="-122"/>
                <a:ea typeface="宋体" panose="02010600030101010101" pitchFamily="2" charset="-122"/>
              </a:rPr>
              <a:t>   </a:t>
            </a:r>
            <a:r>
              <a:rPr lang="en-US" altLang="zh-CN" sz="2800" b="1">
                <a:solidFill>
                  <a:srgbClr val="EF0128"/>
                </a:solidFill>
                <a:latin typeface="宋体" panose="02010600030101010101" pitchFamily="2" charset="-122"/>
                <a:ea typeface="宋体" panose="02010600030101010101" pitchFamily="2" charset="-122"/>
              </a:rPr>
              <a:t> </a:t>
            </a:r>
            <a:r>
              <a:rPr lang="zh-CN" altLang="en-US" sz="3200" b="1">
                <a:solidFill>
                  <a:schemeClr val="tx1"/>
                </a:solidFill>
                <a:latin typeface="宋体" panose="02010600030101010101" pitchFamily="2" charset="-122"/>
                <a:ea typeface="宋体" panose="02010600030101010101" pitchFamily="2" charset="-122"/>
              </a:rPr>
              <a:t>为决胜全面建成小康社会，建设社会主义现代化强国，实现中华民族伟大复兴提供了行动指南。</a:t>
            </a:r>
            <a:endParaRPr lang="zh-CN" altLang="en-US" sz="3200" b="1">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凸带形 4"/>
          <p:cNvSpPr/>
          <p:nvPr/>
        </p:nvSpPr>
        <p:spPr>
          <a:xfrm>
            <a:off x="621665" y="1330325"/>
            <a:ext cx="4148455" cy="880745"/>
          </a:xfrm>
          <a:prstGeom prst="ribbon2">
            <a:avLst/>
          </a:prstGeom>
          <a:solidFill>
            <a:srgbClr val="EF0128"/>
          </a:solidFill>
          <a:ln w="9525" cap="flat" cmpd="sng" algn="ctr">
            <a:solidFill>
              <a:schemeClr val="accent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zh-CN" sz="3600" b="1" u="none" strike="noStrike" cap="none" normalizeH="0" baseline="0">
                <a:ln>
                  <a:noFill/>
                </a:ln>
                <a:solidFill>
                  <a:schemeClr val="tx1"/>
                </a:solidFill>
                <a:effectLst/>
                <a:latin typeface="黑体" panose="02010609060101010101" pitchFamily="2" charset="-122"/>
                <a:ea typeface="黑体" panose="02010609060101010101" pitchFamily="2" charset="-122"/>
              </a:rPr>
              <a:t>世界意义</a:t>
            </a:r>
            <a:endParaRPr kumimoji="0" lang="zh-CN" altLang="zh-CN" sz="3600" b="1" u="none" strike="noStrike" cap="none" normalizeH="0" baseline="0">
              <a:ln>
                <a:noFill/>
              </a:ln>
              <a:solidFill>
                <a:schemeClr val="tx1"/>
              </a:solidFill>
              <a:effectLst/>
              <a:latin typeface="黑体" panose="02010609060101010101" pitchFamily="2" charset="-122"/>
              <a:ea typeface="黑体" panose="02010609060101010101" pitchFamily="2" charset="-122"/>
            </a:endParaRPr>
          </a:p>
        </p:txBody>
      </p:sp>
      <p:sp>
        <p:nvSpPr>
          <p:cNvPr id="6" name="文本框 5"/>
          <p:cNvSpPr txBox="1"/>
          <p:nvPr/>
        </p:nvSpPr>
        <p:spPr>
          <a:xfrm>
            <a:off x="512445" y="2652395"/>
            <a:ext cx="8119745" cy="3634740"/>
          </a:xfrm>
          <a:prstGeom prst="rect">
            <a:avLst/>
          </a:prstGeom>
          <a:noFill/>
          <a:ln>
            <a:solidFill>
              <a:srgbClr val="C00000"/>
            </a:solidFill>
          </a:ln>
        </p:spPr>
        <p:txBody>
          <a:bodyPr wrap="square" rtlCol="0">
            <a:spAutoFit/>
          </a:bodyPr>
          <a:lstStyle/>
          <a:p>
            <a:pPr indent="0" algn="just" fontAlgn="auto">
              <a:lnSpc>
                <a:spcPct val="120000"/>
              </a:lnSpc>
              <a:buFont typeface="Wingdings" panose="05000000000000000000" charset="0"/>
              <a:buNone/>
            </a:pPr>
            <a:r>
              <a:rPr lang="en-US" altLang="zh-CN" sz="2800" b="1">
                <a:latin typeface="宋体" panose="02010600030101010101" pitchFamily="2" charset="-122"/>
                <a:ea typeface="宋体" panose="02010600030101010101" pitchFamily="2" charset="-122"/>
              </a:rPr>
              <a:t>   </a:t>
            </a:r>
            <a:r>
              <a:rPr lang="en-US" altLang="zh-CN" sz="2800" b="1">
                <a:solidFill>
                  <a:srgbClr val="EF0128"/>
                </a:solidFill>
                <a:latin typeface="宋体" panose="02010600030101010101" pitchFamily="2" charset="-122"/>
                <a:ea typeface="宋体" panose="02010600030101010101" pitchFamily="2" charset="-122"/>
              </a:rPr>
              <a:t> </a:t>
            </a:r>
            <a:r>
              <a:rPr lang="zh-CN" altLang="en-US" sz="3200" b="1">
                <a:solidFill>
                  <a:schemeClr val="tx1"/>
                </a:solidFill>
                <a:latin typeface="宋体" panose="02010600030101010101" pitchFamily="2" charset="-122"/>
                <a:ea typeface="宋体" panose="02010600030101010101" pitchFamily="2" charset="-122"/>
              </a:rPr>
              <a:t>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endParaRPr lang="zh-CN" altLang="en-US" sz="3200" b="1">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vert="horz" wrap="square" anchor="ctr"/>
          <a:lstStyle/>
          <a:p>
            <a:pPr eaLnBrk="1" hangingPunct="1"/>
            <a:endParaRPr lang="zh-CN" altLang="en-US" dirty="0"/>
          </a:p>
        </p:txBody>
      </p:sp>
      <p:sp>
        <p:nvSpPr>
          <p:cNvPr id="52227" name="Rectangle 3"/>
          <p:cNvSpPr>
            <a:spLocks noGrp="1"/>
          </p:cNvSpPr>
          <p:nvPr>
            <p:ph type="body"/>
          </p:nvPr>
        </p:nvSpPr>
        <p:spPr/>
        <p:txBody>
          <a:bodyPr vert="horz" wrap="square" anchor="t"/>
          <a:lstStyle/>
          <a:p>
            <a:pPr eaLnBrk="1" hangingPunct="1">
              <a:buNone/>
            </a:pPr>
            <a:endParaRPr lang="zh-CN" altLang="en-US" dirty="0"/>
          </a:p>
          <a:p>
            <a:pPr eaLnBrk="1" hangingPunct="1">
              <a:buNone/>
            </a:pPr>
            <a:r>
              <a:rPr lang="zh-CN" altLang="en-US" dirty="0"/>
              <a:t> </a:t>
            </a:r>
            <a:endParaRPr lang="zh-CN" altLang="en-US" dirty="0"/>
          </a:p>
          <a:p>
            <a:pPr eaLnBrk="1" hangingPunct="1"/>
            <a:endParaRPr lang="zh-CN" altLang="en-US" dirty="0"/>
          </a:p>
          <a:p>
            <a:pPr eaLnBrk="1" hangingPunct="1">
              <a:buNone/>
            </a:pPr>
            <a:r>
              <a:rPr lang="zh-CN" altLang="en-US" dirty="0"/>
              <a:t>                 </a:t>
            </a:r>
            <a:endParaRPr lang="zh-CN" altLang="en-US" dirty="0"/>
          </a:p>
          <a:p>
            <a:pPr eaLnBrk="1" hangingPunct="1"/>
            <a:endParaRPr lang="zh-CN" altLang="en-US" dirty="0"/>
          </a:p>
        </p:txBody>
      </p:sp>
      <p:pic>
        <p:nvPicPr>
          <p:cNvPr id="52228" name="WordArt 4" descr="water"/>
          <p:cNvPicPr/>
          <p:nvPr/>
        </p:nvPicPr>
        <p:blipFill>
          <a:blip r:embed="rId1"/>
          <a:stretch>
            <a:fillRect/>
          </a:stretch>
        </p:blipFill>
        <p:spPr>
          <a:xfrm>
            <a:off x="963613" y="2792413"/>
            <a:ext cx="3979862" cy="1912937"/>
          </a:xfrm>
          <a:prstGeom prst="rect">
            <a:avLst/>
          </a:prstGeom>
          <a:noFill/>
          <a:ln w="9525">
            <a:noFill/>
          </a:ln>
        </p:spPr>
      </p:pic>
      <p:sp>
        <p:nvSpPr>
          <p:cNvPr id="52229" name="WordArt 5"/>
          <p:cNvSpPr/>
          <p:nvPr/>
        </p:nvSpPr>
        <p:spPr>
          <a:xfrm>
            <a:off x="4716463" y="2422525"/>
            <a:ext cx="4032250" cy="2538413"/>
          </a:xfrm>
          <a:prstGeom prst="rect">
            <a:avLst/>
          </a:prstGeom>
        </p:spPr>
        <p:txBody>
          <a:bodyPr wrap="none" fromWordArt="1">
            <a:prstTxWarp prst="textSlantUp">
              <a:avLst>
                <a:gd name="adj" fmla="val 55556"/>
              </a:avLst>
            </a:prstTxWarp>
            <a:normAutofit/>
          </a:bodyPr>
          <a:lstStyle/>
          <a:p>
            <a:pPr algn="ctr"/>
            <a:r>
              <a:rPr lang="zh-CN" altLang="en-US" sz="3600">
                <a:ln w="9525" cap="flat" cmpd="sng">
                  <a:solidFill>
                    <a:srgbClr val="99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5000"/>
                    </a:srgbClr>
                  </a:outerShdw>
                </a:effectLst>
                <a:latin typeface="宋体" panose="02010600030101010101" pitchFamily="2" charset="-122"/>
                <a:ea typeface="宋体" panose="02010600030101010101" pitchFamily="2" charset="-122"/>
              </a:rPr>
              <a:t>再见！</a:t>
            </a:r>
            <a:endParaRPr lang="zh-CN" altLang="en-US" sz="3600">
              <a:ln w="9525" cap="flat" cmpd="sng">
                <a:solidFill>
                  <a:srgbClr val="99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5000"/>
                  </a:srgbClr>
                </a:outerShdw>
              </a:effectLst>
              <a:latin typeface="宋体" panose="02010600030101010101" pitchFamily="2" charset="-122"/>
              <a:ea typeface="宋体" panose="02010600030101010101"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0810" y="802640"/>
            <a:ext cx="8883015" cy="6034405"/>
          </a:xfrm>
        </p:spPr>
        <p:txBody>
          <a:bodyPr/>
          <a:lstStyle/>
          <a:p>
            <a:pPr marL="0" indent="0">
              <a:buNone/>
            </a:pPr>
            <a:r>
              <a:rPr lang="en-US" altLang="zh-CN" sz="3600" i="1">
                <a:solidFill>
                  <a:schemeClr val="accent2"/>
                </a:solidFill>
                <a:latin typeface="黑体" panose="02010609060101010101" pitchFamily="2" charset="-122"/>
                <a:ea typeface="黑体" panose="02010609060101010101" pitchFamily="2" charset="-122"/>
              </a:rPr>
              <a:t>  </a:t>
            </a:r>
            <a:r>
              <a:rPr lang="zh-CN" altLang="en-US" sz="3600" i="1">
                <a:solidFill>
                  <a:schemeClr val="accent2"/>
                </a:solidFill>
                <a:latin typeface="黑体" panose="02010609060101010101" pitchFamily="2" charset="-122"/>
                <a:ea typeface="黑体" panose="02010609060101010101" pitchFamily="2" charset="-122"/>
              </a:rPr>
              <a:t>三个意味着：</a:t>
            </a:r>
            <a:endParaRPr lang="zh-CN" altLang="en-US" sz="3600" i="1">
              <a:solidFill>
                <a:schemeClr val="accent2"/>
              </a:solidFill>
              <a:latin typeface="黑体" panose="02010609060101010101" pitchFamily="2" charset="-122"/>
              <a:ea typeface="黑体" panose="02010609060101010101" pitchFamily="2" charset="-122"/>
            </a:endParaRPr>
          </a:p>
          <a:p>
            <a:pPr>
              <a:lnSpc>
                <a:spcPct val="110000"/>
              </a:lnSpc>
            </a:pPr>
            <a:r>
              <a:rPr lang="zh-CN" altLang="en-US" sz="2800" b="1">
                <a:latin typeface="宋体" panose="02010600030101010101" pitchFamily="2" charset="-122"/>
                <a:ea typeface="宋体" panose="02010600030101010101" pitchFamily="2" charset="-122"/>
              </a:rPr>
              <a:t>意味着近代以来久经磨难的中华民族迎来了从站起来、富起来到强起来的伟大飞跃，迎来了实现中华民族伟大复兴的光明前景。</a:t>
            </a:r>
            <a:endParaRPr lang="zh-CN" altLang="en-US" sz="2800" b="1">
              <a:latin typeface="宋体" panose="02010600030101010101" pitchFamily="2" charset="-122"/>
              <a:ea typeface="宋体" panose="02010600030101010101" pitchFamily="2" charset="-122"/>
            </a:endParaRPr>
          </a:p>
          <a:p>
            <a:pPr>
              <a:lnSpc>
                <a:spcPct val="110000"/>
              </a:lnSpc>
            </a:pPr>
            <a:r>
              <a:rPr lang="zh-CN" altLang="en-US" sz="2800" b="1">
                <a:latin typeface="宋体" panose="02010600030101010101" pitchFamily="2" charset="-122"/>
                <a:ea typeface="宋体" panose="02010600030101010101" pitchFamily="2" charset="-122"/>
              </a:rPr>
              <a:t>意味着科学社会主义在二十一世纪的中国焕发出强大生机活力，在世界上高高举起了中国特色社会主义伟大旗帜。</a:t>
            </a:r>
            <a:endParaRPr lang="zh-CN" altLang="en-US" sz="2800" b="1">
              <a:latin typeface="宋体" panose="02010600030101010101" pitchFamily="2" charset="-122"/>
              <a:ea typeface="宋体" panose="02010600030101010101" pitchFamily="2" charset="-122"/>
            </a:endParaRPr>
          </a:p>
          <a:p>
            <a:pPr>
              <a:lnSpc>
                <a:spcPct val="110000"/>
              </a:lnSpc>
            </a:pPr>
            <a:r>
              <a:rPr lang="zh-CN" altLang="en-US" sz="2800" b="1">
                <a:latin typeface="宋体" panose="02010600030101010101" pitchFamily="2" charset="-122"/>
                <a:ea typeface="宋体" panose="02010600030101010101" pitchFamily="2" charset="-122"/>
              </a:rPr>
              <a:t>意味着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endParaRPr lang="zh-CN" altLang="en-US" sz="2800" b="1">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732" y="861049"/>
            <a:ext cx="8001056" cy="1567815"/>
          </a:xfrm>
          <a:prstGeom prst="rect">
            <a:avLst/>
          </a:prstGeom>
          <a:noFill/>
        </p:spPr>
        <p:txBody>
          <a:bodyPr wrap="square" rtlCol="0">
            <a:spAutoFit/>
          </a:bodyPr>
          <a:lstStyle/>
          <a:p>
            <a:pPr>
              <a:lnSpc>
                <a:spcPct val="120000"/>
              </a:lnSpc>
            </a:pPr>
            <a:r>
              <a:rPr lang="zh-CN" altLang="en-US" sz="3600" b="1" i="1" dirty="0">
                <a:solidFill>
                  <a:srgbClr val="FF0000"/>
                </a:solidFill>
                <a:latin typeface="黑体" panose="02010609060101010101" pitchFamily="2" charset="-122"/>
                <a:ea typeface="黑体" panose="02010609060101010101" pitchFamily="2" charset="-122"/>
              </a:rPr>
              <a:t>十九大报告对</a:t>
            </a:r>
            <a:r>
              <a:rPr lang="en-US" altLang="zh-CN" sz="3600" b="1" i="1" dirty="0">
                <a:solidFill>
                  <a:srgbClr val="FF0000"/>
                </a:solidFill>
                <a:latin typeface="黑体" panose="02010609060101010101" pitchFamily="2" charset="-122"/>
                <a:ea typeface="黑体" panose="02010609060101010101" pitchFamily="2" charset="-122"/>
              </a:rPr>
              <a:t>“</a:t>
            </a:r>
            <a:r>
              <a:rPr lang="zh-CN" altLang="en-US" sz="3600" b="1" i="1" dirty="0">
                <a:solidFill>
                  <a:srgbClr val="FF0000"/>
                </a:solidFill>
                <a:latin typeface="黑体" panose="02010609060101010101" pitchFamily="2" charset="-122"/>
                <a:ea typeface="黑体" panose="02010609060101010101" pitchFamily="2" charset="-122"/>
              </a:rPr>
              <a:t>新时代</a:t>
            </a:r>
            <a:r>
              <a:rPr lang="en-US" altLang="zh-CN" sz="3600" b="1" i="1" dirty="0">
                <a:solidFill>
                  <a:srgbClr val="FF0000"/>
                </a:solidFill>
                <a:latin typeface="黑体" panose="02010609060101010101" pitchFamily="2" charset="-122"/>
                <a:ea typeface="黑体" panose="02010609060101010101" pitchFamily="2" charset="-122"/>
              </a:rPr>
              <a:t>”</a:t>
            </a:r>
            <a:r>
              <a:rPr lang="zh-CN" altLang="en-US" sz="3600" b="1" i="1" dirty="0">
                <a:solidFill>
                  <a:srgbClr val="FF0000"/>
                </a:solidFill>
                <a:latin typeface="黑体" panose="02010609060101010101" pitchFamily="2" charset="-122"/>
                <a:ea typeface="黑体" panose="02010609060101010101" pitchFamily="2" charset="-122"/>
              </a:rPr>
              <a:t>的五点概括</a:t>
            </a:r>
            <a:endParaRPr lang="zh-CN" altLang="en-US" sz="3600" b="1" i="1" dirty="0">
              <a:solidFill>
                <a:srgbClr val="FF0000"/>
              </a:solidFill>
              <a:latin typeface="黑体" panose="02010609060101010101" pitchFamily="2" charset="-122"/>
              <a:ea typeface="黑体" panose="02010609060101010101" pitchFamily="2" charset="-122"/>
            </a:endParaRPr>
          </a:p>
          <a:p>
            <a:pPr>
              <a:lnSpc>
                <a:spcPct val="120000"/>
              </a:lnSpc>
            </a:pPr>
            <a:r>
              <a:rPr lang="zh-CN" altLang="en-US" sz="4400" b="1" i="1" dirty="0">
                <a:solidFill>
                  <a:schemeClr val="tx1"/>
                </a:solidFill>
                <a:latin typeface="微软雅黑" panose="020B0503020204020204" charset="-122"/>
                <a:ea typeface="微软雅黑" panose="020B0503020204020204" charset="-122"/>
              </a:rPr>
              <a:t>新 时 代</a:t>
            </a:r>
            <a:endParaRPr lang="zh-CN" altLang="en-US" sz="4400" b="1" i="1" dirty="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7620" y="3037840"/>
            <a:ext cx="9122410" cy="478155"/>
          </a:xfrm>
          <a:prstGeom prst="rect">
            <a:avLst/>
          </a:prstGeom>
          <a:noFill/>
        </p:spPr>
        <p:txBody>
          <a:bodyPr wrap="square" rtlCol="0">
            <a:spAutoFit/>
          </a:bodyPr>
          <a:lstStyle/>
          <a:p>
            <a:pPr marL="285750" indent="-285750">
              <a:lnSpc>
                <a:spcPct val="140000"/>
              </a:lnSpc>
              <a:buFont typeface="Wingdings" panose="05000000000000000000" charset="0"/>
              <a:buChar char=""/>
            </a:pPr>
            <a:r>
              <a:rPr lang="zh-CN" altLang="en-US" spc="-100">
                <a:solidFill>
                  <a:schemeClr val="tx1"/>
                </a:solidFill>
                <a:uFillTx/>
                <a:latin typeface="新宋体" panose="02010609030101010101" charset="-122"/>
                <a:ea typeface="新宋体" panose="02010609030101010101" charset="-122"/>
              </a:rPr>
              <a:t>是承前启后，继往开来，在新的历史条件下继续夺取中国特色社会主义伟大胜利的时代</a:t>
            </a:r>
            <a:endParaRPr lang="zh-CN" altLang="en-US" spc="-100">
              <a:solidFill>
                <a:schemeClr val="tx1"/>
              </a:solidFill>
              <a:uFillTx/>
              <a:latin typeface="新宋体" panose="02010609030101010101" charset="-122"/>
              <a:ea typeface="新宋体" panose="02010609030101010101" charset="-122"/>
            </a:endParaRPr>
          </a:p>
        </p:txBody>
      </p:sp>
      <p:sp>
        <p:nvSpPr>
          <p:cNvPr id="4" name="文本框 3"/>
          <p:cNvSpPr txBox="1"/>
          <p:nvPr/>
        </p:nvSpPr>
        <p:spPr>
          <a:xfrm>
            <a:off x="450215" y="3742055"/>
            <a:ext cx="7410450" cy="450850"/>
          </a:xfrm>
          <a:prstGeom prst="rect">
            <a:avLst/>
          </a:prstGeom>
          <a:noFill/>
        </p:spPr>
        <p:txBody>
          <a:bodyPr wrap="square" rtlCol="0">
            <a:spAutoFit/>
          </a:bodyPr>
          <a:lstStyle/>
          <a:p>
            <a:pPr marL="285750" indent="-285750">
              <a:lnSpc>
                <a:spcPct val="130000"/>
              </a:lnSpc>
              <a:buFont typeface="Wingdings" panose="05000000000000000000" charset="0"/>
              <a:buChar char=""/>
            </a:pPr>
            <a:r>
              <a:rPr lang="zh-CN" altLang="en-US" spc="-100">
                <a:solidFill>
                  <a:schemeClr val="accent2"/>
                </a:solidFill>
                <a:uFillTx/>
                <a:latin typeface="宋体" panose="02010600030101010101" pitchFamily="2" charset="-122"/>
                <a:ea typeface="宋体" panose="02010600030101010101" pitchFamily="2" charset="-122"/>
              </a:rPr>
              <a:t>是决胜全面建成小康社会、进而全面建设社会主义现代化强国的时代</a:t>
            </a:r>
            <a:endParaRPr lang="zh-CN" altLang="en-US" spc="-100">
              <a:solidFill>
                <a:schemeClr val="accent2"/>
              </a:solidFill>
              <a:uFillTx/>
              <a:latin typeface="宋体" panose="02010600030101010101" pitchFamily="2" charset="-122"/>
              <a:ea typeface="宋体" panose="02010600030101010101" pitchFamily="2" charset="-122"/>
            </a:endParaRPr>
          </a:p>
        </p:txBody>
      </p:sp>
      <p:sp>
        <p:nvSpPr>
          <p:cNvPr id="5" name="文本框 4"/>
          <p:cNvSpPr txBox="1"/>
          <p:nvPr/>
        </p:nvSpPr>
        <p:spPr>
          <a:xfrm>
            <a:off x="732790" y="4418965"/>
            <a:ext cx="8268970" cy="478155"/>
          </a:xfrm>
          <a:prstGeom prst="rect">
            <a:avLst/>
          </a:prstGeom>
          <a:noFill/>
        </p:spPr>
        <p:txBody>
          <a:bodyPr wrap="square" rtlCol="0">
            <a:spAutoFit/>
          </a:bodyPr>
          <a:lstStyle/>
          <a:p>
            <a:pPr marL="285750" indent="-285750">
              <a:lnSpc>
                <a:spcPct val="140000"/>
              </a:lnSpc>
              <a:buFont typeface="Wingdings" panose="05000000000000000000" charset="0"/>
              <a:buChar char=""/>
            </a:pPr>
            <a:r>
              <a:rPr lang="zh-CN" altLang="en-US" spc="-100">
                <a:solidFill>
                  <a:schemeClr val="tx1"/>
                </a:solidFill>
                <a:uFillTx/>
                <a:latin typeface="宋体" panose="02010600030101010101" pitchFamily="2" charset="-122"/>
                <a:ea typeface="宋体" panose="02010600030101010101" pitchFamily="2" charset="-122"/>
              </a:rPr>
              <a:t>是全国各族人民团结奋斗、不断创造美好生活、逐步实现全体人民共同富裕的时代</a:t>
            </a:r>
            <a:endParaRPr lang="zh-CN" altLang="en-US" spc="-100">
              <a:solidFill>
                <a:schemeClr val="tx1"/>
              </a:solidFill>
              <a:uFillTx/>
              <a:latin typeface="宋体" panose="02010600030101010101" pitchFamily="2" charset="-122"/>
              <a:ea typeface="宋体" panose="02010600030101010101" pitchFamily="2" charset="-122"/>
            </a:endParaRPr>
          </a:p>
        </p:txBody>
      </p:sp>
      <p:sp>
        <p:nvSpPr>
          <p:cNvPr id="6" name="文本框 5"/>
          <p:cNvSpPr txBox="1"/>
          <p:nvPr/>
        </p:nvSpPr>
        <p:spPr>
          <a:xfrm>
            <a:off x="1184275" y="5137785"/>
            <a:ext cx="7211695" cy="506730"/>
          </a:xfrm>
          <a:prstGeom prst="rect">
            <a:avLst/>
          </a:prstGeom>
          <a:noFill/>
        </p:spPr>
        <p:txBody>
          <a:bodyPr wrap="square" rtlCol="0">
            <a:spAutoFit/>
          </a:bodyPr>
          <a:lstStyle/>
          <a:p>
            <a:pPr marL="285750" indent="-285750">
              <a:lnSpc>
                <a:spcPct val="150000"/>
              </a:lnSpc>
              <a:buFont typeface="Wingdings" panose="05000000000000000000" charset="0"/>
              <a:buChar char=""/>
            </a:pPr>
            <a:r>
              <a:rPr lang="zh-CN" altLang="en-US" spc="-100">
                <a:solidFill>
                  <a:schemeClr val="accent2"/>
                </a:solidFill>
                <a:uFillTx/>
                <a:latin typeface="宋体" panose="02010600030101010101" pitchFamily="2" charset="-122"/>
                <a:ea typeface="宋体" panose="02010600030101010101" pitchFamily="2" charset="-122"/>
              </a:rPr>
              <a:t>是全体中华儿女戮力同心、奋力实现中华民族伟大复兴中国梦的时代</a:t>
            </a:r>
            <a:endParaRPr lang="zh-CN" altLang="en-US" spc="-100">
              <a:solidFill>
                <a:schemeClr val="accent2"/>
              </a:solidFill>
              <a:uFillTx/>
              <a:latin typeface="宋体" panose="02010600030101010101" pitchFamily="2" charset="-122"/>
              <a:ea typeface="宋体" panose="02010600030101010101" pitchFamily="2" charset="-122"/>
            </a:endParaRPr>
          </a:p>
        </p:txBody>
      </p:sp>
      <p:sp>
        <p:nvSpPr>
          <p:cNvPr id="7" name="文本框 6"/>
          <p:cNvSpPr txBox="1"/>
          <p:nvPr/>
        </p:nvSpPr>
        <p:spPr>
          <a:xfrm>
            <a:off x="1756410" y="5859780"/>
            <a:ext cx="6764020" cy="368300"/>
          </a:xfrm>
          <a:prstGeom prst="rect">
            <a:avLst/>
          </a:prstGeom>
          <a:noFill/>
        </p:spPr>
        <p:txBody>
          <a:bodyPr wrap="square" rtlCol="0">
            <a:spAutoFit/>
          </a:bodyPr>
          <a:lstStyle/>
          <a:p>
            <a:pPr marL="285750" indent="-285750">
              <a:buFont typeface="Wingdings" panose="05000000000000000000" charset="0"/>
              <a:buChar char=""/>
            </a:pPr>
            <a:r>
              <a:rPr lang="zh-CN" altLang="en-US" spc="-100">
                <a:solidFill>
                  <a:schemeClr val="tx1"/>
                </a:solidFill>
                <a:uFillTx/>
                <a:latin typeface="宋体" panose="02010600030101010101" pitchFamily="2" charset="-122"/>
                <a:ea typeface="宋体" panose="02010600030101010101" pitchFamily="2" charset="-122"/>
              </a:rPr>
              <a:t>是我国日益走近世界舞台中央、不断为人类作出更大贡献的时代</a:t>
            </a:r>
            <a:endParaRPr lang="zh-CN" altLang="en-US" spc="-100">
              <a:solidFill>
                <a:schemeClr val="tx1"/>
              </a:solidFill>
              <a:uFillTx/>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890" y="775970"/>
            <a:ext cx="8362315" cy="730885"/>
          </a:xfrm>
          <a:prstGeom prst="rect">
            <a:avLst/>
          </a:prstGeom>
        </p:spPr>
        <p:txBody>
          <a:bodyPr wrap="square">
            <a:spAutoFit/>
          </a:bodyPr>
          <a:lstStyle/>
          <a:p>
            <a:pPr>
              <a:lnSpc>
                <a:spcPct val="130000"/>
              </a:lnSpc>
            </a:pPr>
            <a:r>
              <a:rPr lang="en-US" altLang="zh-CN" sz="3200" b="1" i="1" spc="-100" dirty="0">
                <a:solidFill>
                  <a:srgbClr val="C00000"/>
                </a:solidFill>
                <a:uFillTx/>
                <a:latin typeface="黑体" panose="02010609060101010101" pitchFamily="2" charset="-122"/>
                <a:ea typeface="黑体" panose="02010609060101010101" pitchFamily="2" charset="-122"/>
              </a:rPr>
              <a:t> </a:t>
            </a:r>
            <a:r>
              <a:rPr lang="zh-CN" altLang="en-US" sz="3200" b="1" i="1" spc="-100" dirty="0">
                <a:solidFill>
                  <a:srgbClr val="C00000"/>
                </a:solidFill>
                <a:uFillTx/>
                <a:latin typeface="黑体" panose="02010609060101010101" pitchFamily="2" charset="-122"/>
                <a:ea typeface="黑体" panose="02010609060101010101" pitchFamily="2" charset="-122"/>
              </a:rPr>
              <a:t>进入新时代基本依据：社会主要矛盾发生转化</a:t>
            </a:r>
            <a:endParaRPr lang="zh-CN" altLang="en-US" sz="3200" b="1" i="1" spc="-100" dirty="0">
              <a:solidFill>
                <a:srgbClr val="C00000"/>
              </a:solidFill>
              <a:uFillTx/>
              <a:latin typeface="黑体" panose="02010609060101010101" pitchFamily="2" charset="-122"/>
              <a:ea typeface="黑体" panose="02010609060101010101" pitchFamily="2" charset="-122"/>
            </a:endParaRPr>
          </a:p>
        </p:txBody>
      </p:sp>
      <p:sp>
        <p:nvSpPr>
          <p:cNvPr id="3" name="椭圆 2"/>
          <p:cNvSpPr/>
          <p:nvPr/>
        </p:nvSpPr>
        <p:spPr>
          <a:xfrm>
            <a:off x="2922270" y="1506855"/>
            <a:ext cx="2317750" cy="1030605"/>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800" b="1" i="1" u="none" strike="noStrike" cap="none" normalizeH="0" baseline="0">
                <a:ln>
                  <a:noFill/>
                </a:ln>
                <a:solidFill>
                  <a:schemeClr val="tx1"/>
                </a:solidFill>
                <a:effectLst/>
                <a:latin typeface="黑体" panose="02010609060101010101" pitchFamily="2" charset="-122"/>
                <a:ea typeface="黑体" panose="02010609060101010101" pitchFamily="2" charset="-122"/>
              </a:rPr>
              <a:t>八大</a:t>
            </a:r>
            <a:endParaRPr kumimoji="0" lang="zh-CN" altLang="en-US" sz="2800" b="1" i="1" u="none" strike="noStrike" cap="none" normalizeH="0" baseline="0">
              <a:ln>
                <a:noFill/>
              </a:ln>
              <a:solidFill>
                <a:schemeClr val="tx1"/>
              </a:solidFill>
              <a:effectLst/>
              <a:latin typeface="黑体" panose="02010609060101010101" pitchFamily="2" charset="-122"/>
              <a:ea typeface="黑体" panose="02010609060101010101" pitchFamily="2" charset="-122"/>
            </a:endParaRPr>
          </a:p>
        </p:txBody>
      </p:sp>
      <p:sp>
        <p:nvSpPr>
          <p:cNvPr id="4" name="椭圆 3"/>
          <p:cNvSpPr/>
          <p:nvPr/>
        </p:nvSpPr>
        <p:spPr>
          <a:xfrm>
            <a:off x="2937510" y="3020695"/>
            <a:ext cx="2317750" cy="1143000"/>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800" b="1" i="1" u="none" strike="noStrike" cap="none" normalizeH="0" baseline="0">
                <a:ln>
                  <a:noFill/>
                </a:ln>
                <a:solidFill>
                  <a:schemeClr val="tx1"/>
                </a:solidFill>
                <a:effectLst/>
                <a:latin typeface="黑体" panose="02010609060101010101" pitchFamily="2" charset="-122"/>
                <a:ea typeface="黑体" panose="02010609060101010101" pitchFamily="2" charset="-122"/>
              </a:rPr>
              <a:t>十一届</a:t>
            </a:r>
            <a:endParaRPr kumimoji="0" lang="zh-CN" altLang="en-US" sz="2800" b="1" i="1" u="none" strike="noStrike" cap="none" normalizeH="0" baseline="0">
              <a:ln>
                <a:noFill/>
              </a:ln>
              <a:solidFill>
                <a:schemeClr val="tx1"/>
              </a:solidFill>
              <a:effectLst/>
              <a:latin typeface="黑体" panose="02010609060101010101" pitchFamily="2" charset="-122"/>
              <a:ea typeface="黑体" panose="0201060906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2800" b="1" i="1" u="none" strike="noStrike" cap="none" normalizeH="0" baseline="0">
                <a:ln>
                  <a:noFill/>
                </a:ln>
                <a:solidFill>
                  <a:schemeClr val="tx1"/>
                </a:solidFill>
                <a:effectLst/>
                <a:latin typeface="黑体" panose="02010609060101010101" pitchFamily="2" charset="-122"/>
                <a:ea typeface="黑体" panose="02010609060101010101" pitchFamily="2" charset="-122"/>
              </a:rPr>
              <a:t>六中全会</a:t>
            </a:r>
            <a:endParaRPr kumimoji="0" lang="zh-CN" altLang="en-US" sz="2800" b="1" i="1" u="none" strike="noStrike" cap="none" normalizeH="0" baseline="0">
              <a:ln>
                <a:noFill/>
              </a:ln>
              <a:solidFill>
                <a:schemeClr val="tx1"/>
              </a:solidFill>
              <a:effectLst/>
              <a:latin typeface="黑体" panose="02010609060101010101" pitchFamily="2" charset="-122"/>
              <a:ea typeface="黑体" panose="02010609060101010101" pitchFamily="2" charset="-122"/>
            </a:endParaRPr>
          </a:p>
        </p:txBody>
      </p:sp>
      <p:sp>
        <p:nvSpPr>
          <p:cNvPr id="5" name="椭圆 4"/>
          <p:cNvSpPr/>
          <p:nvPr/>
        </p:nvSpPr>
        <p:spPr>
          <a:xfrm>
            <a:off x="2938780" y="4665345"/>
            <a:ext cx="2316480" cy="1042670"/>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2800" b="1" i="1" u="none" strike="noStrike" cap="none" normalizeH="0" baseline="0">
                <a:ln>
                  <a:noFill/>
                </a:ln>
                <a:solidFill>
                  <a:schemeClr val="tx1"/>
                </a:solidFill>
                <a:effectLst/>
                <a:latin typeface="黑体" panose="02010609060101010101" pitchFamily="2" charset="-122"/>
                <a:ea typeface="黑体" panose="02010609060101010101" pitchFamily="2" charset="-122"/>
              </a:rPr>
              <a:t>十九大</a:t>
            </a:r>
            <a:endParaRPr kumimoji="0" lang="zh-CN" altLang="en-US" sz="2800" b="1" i="1" u="none" strike="noStrike" cap="none" normalizeH="0" baseline="0">
              <a:ln>
                <a:noFill/>
              </a:ln>
              <a:solidFill>
                <a:schemeClr val="tx1"/>
              </a:solidFill>
              <a:effectLst/>
              <a:latin typeface="黑体" panose="02010609060101010101" pitchFamily="2" charset="-122"/>
              <a:ea typeface="黑体" panose="02010609060101010101" pitchFamily="2" charset="-122"/>
            </a:endParaRPr>
          </a:p>
        </p:txBody>
      </p:sp>
      <p:cxnSp>
        <p:nvCxnSpPr>
          <p:cNvPr id="6" name="直接箭头连接符 5"/>
          <p:cNvCxnSpPr/>
          <p:nvPr/>
        </p:nvCxnSpPr>
        <p:spPr>
          <a:xfrm>
            <a:off x="4086860" y="2537460"/>
            <a:ext cx="19050" cy="483235"/>
          </a:xfrm>
          <a:prstGeom prst="straightConnector1">
            <a:avLst/>
          </a:prstGeom>
          <a:solidFill>
            <a:schemeClr val="accent1"/>
          </a:solidFill>
          <a:ln w="9525" cap="flat" cmpd="sng" algn="ctr">
            <a:solidFill>
              <a:schemeClr val="tx1"/>
            </a:solidFill>
            <a:prstDash val="solid"/>
            <a:round/>
            <a:headEnd type="arrow" w="med" len="med"/>
            <a:tailEnd type="arrow" w="med" len="med"/>
          </a:ln>
        </p:spPr>
      </p:cxnSp>
      <p:cxnSp>
        <p:nvCxnSpPr>
          <p:cNvPr id="7" name="直接箭头连接符 6"/>
          <p:cNvCxnSpPr/>
          <p:nvPr/>
        </p:nvCxnSpPr>
        <p:spPr>
          <a:xfrm>
            <a:off x="4086860" y="4163695"/>
            <a:ext cx="11430" cy="501650"/>
          </a:xfrm>
          <a:prstGeom prst="straightConnector1">
            <a:avLst/>
          </a:prstGeom>
          <a:solidFill>
            <a:schemeClr val="accent1"/>
          </a:solidFill>
          <a:ln w="9525" cap="flat" cmpd="sng" algn="ctr">
            <a:solidFill>
              <a:schemeClr val="tx1"/>
            </a:solidFill>
            <a:prstDash val="solid"/>
            <a:round/>
            <a:headEnd type="arrow" w="med" len="med"/>
            <a:tailEnd type="arrow" w="med" len="med"/>
          </a:ln>
        </p:spPr>
      </p:cxnSp>
      <p:sp>
        <p:nvSpPr>
          <p:cNvPr id="8" name="文本框 7"/>
          <p:cNvSpPr txBox="1"/>
          <p:nvPr/>
        </p:nvSpPr>
        <p:spPr>
          <a:xfrm>
            <a:off x="5394325" y="1357630"/>
            <a:ext cx="3568065" cy="1938020"/>
          </a:xfrm>
          <a:prstGeom prst="rect">
            <a:avLst/>
          </a:prstGeom>
          <a:noFill/>
        </p:spPr>
        <p:txBody>
          <a:bodyPr wrap="square" rtlCol="0">
            <a:spAutoFit/>
          </a:bodyPr>
          <a:lstStyle/>
          <a:p>
            <a:pPr>
              <a:lnSpc>
                <a:spcPct val="120000"/>
              </a:lnSpc>
            </a:pPr>
            <a:r>
              <a:rPr lang="zh-CN" altLang="en-US" sz="2000"/>
              <a:t>国内主要矛盾已经不再是无产阶级和资产阶级的矛盾，而是人民对经济文化迅速发展的需要同当前经济文化不能满足人民需要的状况之间的矛盾。</a:t>
            </a:r>
            <a:endParaRPr lang="zh-CN" altLang="en-US" sz="2000"/>
          </a:p>
        </p:txBody>
      </p:sp>
      <p:sp>
        <p:nvSpPr>
          <p:cNvPr id="10" name="文本框 9"/>
          <p:cNvSpPr txBox="1"/>
          <p:nvPr/>
        </p:nvSpPr>
        <p:spPr>
          <a:xfrm>
            <a:off x="85090" y="2807970"/>
            <a:ext cx="2853690" cy="1568450"/>
          </a:xfrm>
          <a:prstGeom prst="rect">
            <a:avLst/>
          </a:prstGeom>
          <a:noFill/>
        </p:spPr>
        <p:txBody>
          <a:bodyPr wrap="square" rtlCol="0">
            <a:spAutoFit/>
          </a:bodyPr>
          <a:lstStyle/>
          <a:p>
            <a:pPr>
              <a:lnSpc>
                <a:spcPct val="120000"/>
              </a:lnSpc>
            </a:pPr>
            <a:r>
              <a:rPr lang="zh-CN" altLang="en-US" sz="2000"/>
              <a:t>我国所要解决的主要矛盾，是人民日益增长的物质文化需要同落后的社会生产之间的矛盾。</a:t>
            </a:r>
            <a:endParaRPr lang="zh-CN" altLang="en-US" sz="2000"/>
          </a:p>
        </p:txBody>
      </p:sp>
      <p:sp>
        <p:nvSpPr>
          <p:cNvPr id="11" name="文本框 10"/>
          <p:cNvSpPr txBox="1"/>
          <p:nvPr/>
        </p:nvSpPr>
        <p:spPr>
          <a:xfrm>
            <a:off x="5240020" y="4391025"/>
            <a:ext cx="3467100" cy="1198880"/>
          </a:xfrm>
          <a:prstGeom prst="rect">
            <a:avLst/>
          </a:prstGeom>
          <a:noFill/>
        </p:spPr>
        <p:txBody>
          <a:bodyPr wrap="square" rtlCol="0">
            <a:spAutoFit/>
          </a:bodyPr>
          <a:lstStyle/>
          <a:p>
            <a:pPr>
              <a:lnSpc>
                <a:spcPct val="120000"/>
              </a:lnSpc>
            </a:pPr>
            <a:r>
              <a:rPr lang="zh-CN" altLang="en-US" sz="2000"/>
              <a:t>人民日益增长的美好生活需要和不平衡不充分的发展之间的矛盾。</a:t>
            </a:r>
            <a:endParaRPr lang="zh-CN" altLang="en-US" sz="2000"/>
          </a:p>
        </p:txBody>
      </p:sp>
      <p:sp>
        <p:nvSpPr>
          <p:cNvPr id="12" name="文本框 11"/>
          <p:cNvSpPr txBox="1"/>
          <p:nvPr/>
        </p:nvSpPr>
        <p:spPr>
          <a:xfrm>
            <a:off x="449580" y="5807075"/>
            <a:ext cx="8048625" cy="977265"/>
          </a:xfrm>
          <a:prstGeom prst="rect">
            <a:avLst/>
          </a:prstGeom>
          <a:solidFill>
            <a:schemeClr val="bg2">
              <a:lumMod val="20000"/>
              <a:lumOff val="80000"/>
            </a:schemeClr>
          </a:solidFill>
        </p:spPr>
        <p:txBody>
          <a:bodyPr wrap="square" rtlCol="0">
            <a:spAutoFit/>
          </a:bodyPr>
          <a:lstStyle/>
          <a:p>
            <a:pPr>
              <a:lnSpc>
                <a:spcPct val="120000"/>
              </a:lnSpc>
            </a:pPr>
            <a:r>
              <a:rPr lang="zh-CN" altLang="en-US" sz="2400" b="1">
                <a:solidFill>
                  <a:schemeClr val="accent2"/>
                </a:solidFill>
              </a:rPr>
              <a:t>十九大报告对我国社会主要矛盾的判断，构成了进入新时代的一个基本依据和基本动力</a:t>
            </a:r>
            <a:endParaRPr lang="zh-CN" altLang="en-US" sz="2400" b="1">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7175" y="2900045"/>
            <a:ext cx="8455660" cy="2011045"/>
          </a:xfrm>
          <a:prstGeom prst="rect">
            <a:avLst/>
          </a:prstGeom>
        </p:spPr>
        <p:txBody>
          <a:bodyPr wrap="square">
            <a:spAutoFit/>
          </a:bodyPr>
          <a:lstStyle/>
          <a:p>
            <a:pPr algn="ctr">
              <a:lnSpc>
                <a:spcPct val="130000"/>
              </a:lnSpc>
            </a:pPr>
            <a:r>
              <a:rPr lang="zh-CN" altLang="en-US" sz="4800" b="1" dirty="0">
                <a:solidFill>
                  <a:srgbClr val="FF0000"/>
                </a:solidFill>
                <a:latin typeface="黑体" panose="02010609060101010101" pitchFamily="2" charset="-122"/>
                <a:ea typeface="黑体" panose="02010609060101010101" pitchFamily="2" charset="-122"/>
              </a:rPr>
              <a:t>新时代中国特色社会主义的</a:t>
            </a:r>
            <a:endParaRPr lang="zh-CN" altLang="en-US" sz="4800" b="1" dirty="0">
              <a:solidFill>
                <a:srgbClr val="FF0000"/>
              </a:solidFill>
              <a:latin typeface="黑体" panose="02010609060101010101" pitchFamily="2" charset="-122"/>
              <a:ea typeface="黑体" panose="02010609060101010101" pitchFamily="2" charset="-122"/>
            </a:endParaRPr>
          </a:p>
          <a:p>
            <a:pPr algn="ctr">
              <a:lnSpc>
                <a:spcPct val="130000"/>
              </a:lnSpc>
            </a:pPr>
            <a:r>
              <a:rPr lang="zh-CN" altLang="en-US" sz="4800" b="1" dirty="0">
                <a:latin typeface="黑体" panose="02010609060101010101" pitchFamily="2" charset="-122"/>
                <a:ea typeface="黑体" panose="02010609060101010101" pitchFamily="2" charset="-122"/>
              </a:rPr>
              <a:t>理论指导</a:t>
            </a:r>
            <a:endParaRPr lang="zh-CN" altLang="en-US" sz="4800" b="1" dirty="0">
              <a:latin typeface="黑体" panose="02010609060101010101" pitchFamily="2" charset="-122"/>
              <a:ea typeface="黑体" panose="02010609060101010101" pitchFamily="2" charset="-122"/>
            </a:endParaRPr>
          </a:p>
        </p:txBody>
      </p:sp>
      <p:sp>
        <p:nvSpPr>
          <p:cNvPr id="4" name="椭圆 3"/>
          <p:cNvSpPr/>
          <p:nvPr/>
        </p:nvSpPr>
        <p:spPr>
          <a:xfrm>
            <a:off x="3460115" y="1221740"/>
            <a:ext cx="1511935" cy="1467485"/>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4800" b="1" i="1" u="none" strike="noStrike" cap="none" normalizeH="0" baseline="0">
                <a:ln>
                  <a:noFill/>
                </a:ln>
                <a:solidFill>
                  <a:schemeClr val="bg1"/>
                </a:solidFill>
                <a:effectLst/>
                <a:latin typeface="黑体" panose="02010609060101010101" pitchFamily="2" charset="-122"/>
                <a:ea typeface="黑体" panose="02010609060101010101" pitchFamily="2" charset="-122"/>
              </a:rPr>
              <a:t>02</a:t>
            </a:r>
            <a:endParaRPr kumimoji="0" lang="en-US" altLang="zh-CN" sz="4800" b="1" i="1" u="none" strike="noStrike" cap="none" normalizeH="0" baseline="0">
              <a:ln>
                <a:noFill/>
              </a:ln>
              <a:solidFill>
                <a:schemeClr val="bg1"/>
              </a:solidFill>
              <a:effectLst/>
              <a:latin typeface="黑体" panose="02010609060101010101" pitchFamily="2" charset="-122"/>
              <a:ea typeface="黑体" panose="02010609060101010101" pitchFamily="2" charset="-122"/>
            </a:endParaRPr>
          </a:p>
        </p:txBody>
      </p:sp>
    </p:spTree>
  </p:cSld>
  <p:clrMapOvr>
    <a:masterClrMapping/>
  </p:clrMapOvr>
</p:sld>
</file>

<file path=ppt/theme/theme1.xml><?xml version="1.0" encoding="utf-8"?>
<a:theme xmlns:a="http://schemas.openxmlformats.org/drawingml/2006/main" name="www.iloveppt.org">
  <a:themeElements>
    <a:clrScheme name="nordridesign.com 1">
      <a:dk1>
        <a:srgbClr val="000000"/>
      </a:dk1>
      <a:lt1>
        <a:srgbClr val="FFFFFF"/>
      </a:lt1>
      <a:dk2>
        <a:srgbClr val="000000"/>
      </a:dk2>
      <a:lt2>
        <a:srgbClr val="B2B2B2"/>
      </a:lt2>
      <a:accent1>
        <a:srgbClr val="F16023"/>
      </a:accent1>
      <a:accent2>
        <a:srgbClr val="E52415"/>
      </a:accent2>
      <a:accent3>
        <a:srgbClr val="FFFFFF"/>
      </a:accent3>
      <a:accent4>
        <a:srgbClr val="000000"/>
      </a:accent4>
      <a:accent5>
        <a:srgbClr val="F7B6AC"/>
      </a:accent5>
      <a:accent6>
        <a:srgbClr val="CF2012"/>
      </a:accent6>
      <a:hlink>
        <a:srgbClr val="420A06"/>
      </a:hlink>
      <a:folHlink>
        <a:srgbClr val="FDD00F"/>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1"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1"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B2B2B2"/>
        </a:lt2>
        <a:accent1>
          <a:srgbClr val="F16023"/>
        </a:accent1>
        <a:accent2>
          <a:srgbClr val="E52415"/>
        </a:accent2>
        <a:accent3>
          <a:srgbClr val="FFFFFF"/>
        </a:accent3>
        <a:accent4>
          <a:srgbClr val="000000"/>
        </a:accent4>
        <a:accent5>
          <a:srgbClr val="F7B6AC"/>
        </a:accent5>
        <a:accent6>
          <a:srgbClr val="CF2012"/>
        </a:accent6>
        <a:hlink>
          <a:srgbClr val="420A06"/>
        </a:hlink>
        <a:folHlink>
          <a:srgbClr val="FDD00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PPT助手_模板_816</Template>
  <TotalTime>0</TotalTime>
  <Words>9012</Words>
  <Application>WPS 演示</Application>
  <PresentationFormat>全屏显示(4:3)</PresentationFormat>
  <Paragraphs>423</Paragraphs>
  <Slides>52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52</vt:i4>
      </vt:variant>
    </vt:vector>
  </HeadingPairs>
  <TitlesOfParts>
    <vt:vector size="65" baseType="lpstr">
      <vt:lpstr>Arial</vt:lpstr>
      <vt:lpstr>宋体</vt:lpstr>
      <vt:lpstr>Wingdings</vt:lpstr>
      <vt:lpstr>华文细黑</vt:lpstr>
      <vt:lpstr>黑体</vt:lpstr>
      <vt:lpstr>华文楷体</vt:lpstr>
      <vt:lpstr>微软雅黑</vt:lpstr>
      <vt:lpstr>Wingdings</vt:lpstr>
      <vt:lpstr>新宋体</vt:lpstr>
      <vt:lpstr>Arial Unicode MS</vt:lpstr>
      <vt:lpstr>Calibri</vt:lpstr>
      <vt:lpstr>Times New Roman</vt:lpstr>
      <vt:lpstr>www.iloveppt.org</vt:lpstr>
      <vt:lpstr>白山市委党校     王宪波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习近平新时代中国特色社会主义思想集中回答的问题义</vt:lpstr>
      <vt:lpstr>习近平新时代中国特色社会主义思想集中回答的问题义</vt:lpstr>
      <vt:lpstr>习近平新时代中国特色社会主义思想集中回答的问题义</vt:lpstr>
      <vt:lpstr>PowerPoint 演示文稿</vt:lpstr>
      <vt:lpstr>PowerPoint 演示文稿</vt:lpstr>
      <vt:lpstr>习近平新时代中国特色社会主义思想明确了什么</vt:lpstr>
      <vt:lpstr>PowerPoint 演示文稿</vt:lpstr>
      <vt:lpstr>PowerPoint 演示文稿</vt:lpstr>
      <vt:lpstr>习近平新时代中国特色社会主义思想明确了什么</vt:lpstr>
      <vt:lpstr>PowerPoint 演示文稿</vt:lpstr>
      <vt:lpstr>习近平新时代中国特色社会主义思想明确了什么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新时代中国特色社会主义十四条基本方略</vt:lpstr>
      <vt:lpstr>新时代中国特色社会主义十四条基本方略  第二，坚持以人民为中心</vt:lpstr>
      <vt:lpstr>PowerPoint 演示文稿</vt:lpstr>
      <vt:lpstr> 新时代中国特色社会主义十四条基本方略</vt:lpstr>
      <vt:lpstr> 新时代中国特色社会主义十四条基本方略</vt:lpstr>
      <vt:lpstr> 新时代中国特色社会主义十四条基本方略</vt:lpstr>
      <vt:lpstr>新时代中国特色社会主义十四条基本方略</vt:lpstr>
      <vt:lpstr> 新时代中国特色社会主义十四条基本方略</vt:lpstr>
      <vt:lpstr> 新时代中国特色社会主义十四条基本方略</vt:lpstr>
      <vt:lpstr> 新时代中国特色社会主义十四条基本方略</vt:lpstr>
      <vt:lpstr> 新时代中国特色社会主义十四条基本方略</vt:lpstr>
      <vt:lpstr>PowerPoint 演示文稿</vt:lpstr>
      <vt:lpstr>PowerPoint 演示文稿</vt:lpstr>
      <vt:lpstr>PowerPoint 演示文稿</vt:lpstr>
      <vt:lpstr> 新时代中国特色社会主义十四条基本方略</vt:lpstr>
      <vt:lpstr>PowerPoint 演示文稿</vt:lpstr>
      <vt:lpstr>新时代中国特色社会主义思想明确了什么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中共吉林省委党校  闫越</dc:title>
  <dc:creator>MC SYSTEM</dc:creator>
  <cp:lastModifiedBy>wxb</cp:lastModifiedBy>
  <cp:revision>146</cp:revision>
  <dcterms:created xsi:type="dcterms:W3CDTF">2017-10-22T01:26:00Z</dcterms:created>
  <dcterms:modified xsi:type="dcterms:W3CDTF">2018-03-12T11:13:58Z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